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73" r:id="rId4"/>
    <p:sldId id="263" r:id="rId5"/>
    <p:sldId id="278" r:id="rId6"/>
    <p:sldId id="258" r:id="rId7"/>
    <p:sldId id="260" r:id="rId8"/>
    <p:sldId id="262" r:id="rId9"/>
    <p:sldId id="266" r:id="rId10"/>
    <p:sldId id="267" r:id="rId11"/>
    <p:sldId id="274" r:id="rId12"/>
    <p:sldId id="268" r:id="rId13"/>
    <p:sldId id="271" r:id="rId14"/>
    <p:sldId id="259" r:id="rId15"/>
    <p:sldId id="264" r:id="rId16"/>
    <p:sldId id="269" r:id="rId17"/>
    <p:sldId id="270" r:id="rId18"/>
    <p:sldId id="261"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F212"/>
    <a:srgbClr val="588D51"/>
    <a:srgbClr val="153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3" d="100"/>
          <a:sy n="73" d="100"/>
        </p:scale>
        <p:origin x="7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FF8C8-297B-4279-AF9E-4BC060FD0906}"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62317-07CF-4AB8-B37C-49E4A98BC6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71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FF8C8-297B-4279-AF9E-4BC060FD0906}"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234049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FF8C8-297B-4279-AF9E-4BC060FD0906}"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350498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FF8C8-297B-4279-AF9E-4BC060FD0906}"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100687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0FF8C8-297B-4279-AF9E-4BC060FD0906}" type="datetimeFigureOut">
              <a:rPr lang="en-US" smtClean="0"/>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562317-07CF-4AB8-B37C-49E4A98BC64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841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0FF8C8-297B-4279-AF9E-4BC060FD0906}"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227972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0FF8C8-297B-4279-AF9E-4BC060FD0906}" type="datetimeFigureOut">
              <a:rPr lang="en-US" smtClean="0"/>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3277228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0FF8C8-297B-4279-AF9E-4BC060FD0906}" type="datetimeFigureOut">
              <a:rPr lang="en-US" smtClean="0"/>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278270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0FF8C8-297B-4279-AF9E-4BC060FD0906}" type="datetimeFigureOut">
              <a:rPr lang="en-US" smtClean="0"/>
              <a:t>10/15/2022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1009986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20FF8C8-297B-4279-AF9E-4BC060FD0906}" type="datetimeFigureOut">
              <a:rPr lang="en-US" smtClean="0"/>
              <a:t>10/15/2022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562317-07CF-4AB8-B37C-49E4A98BC64B}" type="slidenum">
              <a:rPr lang="en-US" smtClean="0"/>
              <a:t>‹#›</a:t>
            </a:fld>
            <a:endParaRPr lang="en-US"/>
          </a:p>
        </p:txBody>
      </p:sp>
    </p:spTree>
    <p:extLst>
      <p:ext uri="{BB962C8B-B14F-4D97-AF65-F5344CB8AC3E}">
        <p14:creationId xmlns:p14="http://schemas.microsoft.com/office/powerpoint/2010/main" val="2003768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0FF8C8-297B-4279-AF9E-4BC060FD0906}" type="datetimeFigureOut">
              <a:rPr lang="en-US" smtClean="0"/>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562317-07CF-4AB8-B37C-49E4A98BC64B}" type="slidenum">
              <a:rPr lang="en-US" smtClean="0"/>
              <a:t>‹#›</a:t>
            </a:fld>
            <a:endParaRPr lang="en-US"/>
          </a:p>
        </p:txBody>
      </p:sp>
    </p:spTree>
    <p:extLst>
      <p:ext uri="{BB962C8B-B14F-4D97-AF65-F5344CB8AC3E}">
        <p14:creationId xmlns:p14="http://schemas.microsoft.com/office/powerpoint/2010/main" val="220116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20FF8C8-297B-4279-AF9E-4BC060FD0906}" type="datetimeFigureOut">
              <a:rPr lang="en-US" smtClean="0"/>
              <a:t>10/15/2022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562317-07CF-4AB8-B37C-49E4A98BC64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0307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034DD2E-2648-BB7B-C3EC-774AD92A331F}"/>
              </a:ext>
            </a:extLst>
          </p:cNvPr>
          <p:cNvSpPr>
            <a:spLocks noGrp="1"/>
          </p:cNvSpPr>
          <p:nvPr>
            <p:ph type="ctrTitle"/>
          </p:nvPr>
        </p:nvSpPr>
        <p:spPr>
          <a:xfrm>
            <a:off x="3836504" y="758952"/>
            <a:ext cx="7319175" cy="3566160"/>
          </a:xfrm>
        </p:spPr>
        <p:txBody>
          <a:bodyPr>
            <a:normAutofit/>
          </a:bodyPr>
          <a:lstStyle/>
          <a:p>
            <a:r>
              <a:rPr lang="en-US" sz="7400"/>
              <a:t>An introduction to Symmetric Key Cipher Algorithms </a:t>
            </a:r>
          </a:p>
        </p:txBody>
      </p:sp>
      <p:sp>
        <p:nvSpPr>
          <p:cNvPr id="3" name="Subtitle 2">
            <a:extLst>
              <a:ext uri="{FF2B5EF4-FFF2-40B4-BE49-F238E27FC236}">
                <a16:creationId xmlns:a16="http://schemas.microsoft.com/office/drawing/2014/main" id="{995B49AB-7CDE-1A2B-1F1C-C2D12D43F969}"/>
              </a:ext>
            </a:extLst>
          </p:cNvPr>
          <p:cNvSpPr>
            <a:spLocks noGrp="1"/>
          </p:cNvSpPr>
          <p:nvPr>
            <p:ph type="subTitle" idx="1"/>
          </p:nvPr>
        </p:nvSpPr>
        <p:spPr>
          <a:xfrm>
            <a:off x="3836504" y="4455620"/>
            <a:ext cx="7321946" cy="1143000"/>
          </a:xfrm>
        </p:spPr>
        <p:txBody>
          <a:bodyPr>
            <a:normAutofit/>
          </a:bodyPr>
          <a:lstStyle/>
          <a:p>
            <a:r>
              <a:rPr lang="en-US" dirty="0"/>
              <a:t>By Caleb Steinmetz</a:t>
            </a:r>
          </a:p>
        </p:txBody>
      </p:sp>
      <p:pic>
        <p:nvPicPr>
          <p:cNvPr id="7" name="Graphic 6" descr="Key">
            <a:extLst>
              <a:ext uri="{FF2B5EF4-FFF2-40B4-BE49-F238E27FC236}">
                <a16:creationId xmlns:a16="http://schemas.microsoft.com/office/drawing/2014/main" id="{F13EA6C8-368A-65CE-7823-F05359E4DB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14" name="Rectangle 13">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688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5BFD474-BF65-0803-F668-C0742A20EF64}"/>
              </a:ext>
            </a:extLst>
          </p:cNvPr>
          <p:cNvSpPr>
            <a:spLocks noGrp="1"/>
          </p:cNvSpPr>
          <p:nvPr>
            <p:ph type="title"/>
          </p:nvPr>
        </p:nvSpPr>
        <p:spPr>
          <a:xfrm>
            <a:off x="492370" y="516835"/>
            <a:ext cx="3084844" cy="2103875"/>
          </a:xfrm>
        </p:spPr>
        <p:txBody>
          <a:bodyPr>
            <a:normAutofit/>
          </a:bodyPr>
          <a:lstStyle/>
          <a:p>
            <a:r>
              <a:rPr lang="en-US" sz="3600" dirty="0">
                <a:solidFill>
                  <a:srgbClr val="FFFFFF"/>
                </a:solidFill>
              </a:rPr>
              <a:t>Speck Cipher</a:t>
            </a:r>
            <a:br>
              <a:rPr lang="en-US" sz="3600" dirty="0">
                <a:solidFill>
                  <a:srgbClr val="FFFFFF"/>
                </a:solidFill>
              </a:rPr>
            </a:br>
            <a:r>
              <a:rPr lang="en-US" sz="3600" dirty="0">
                <a:solidFill>
                  <a:srgbClr val="FFFFFF"/>
                </a:solidFill>
              </a:rPr>
              <a:t>Encryption and</a:t>
            </a:r>
            <a:br>
              <a:rPr lang="en-US" sz="3600" dirty="0">
                <a:solidFill>
                  <a:srgbClr val="FFFFFF"/>
                </a:solidFill>
              </a:rPr>
            </a:br>
            <a:r>
              <a:rPr lang="en-US" sz="3600" dirty="0">
                <a:solidFill>
                  <a:srgbClr val="FFFFFF"/>
                </a:solidFill>
              </a:rPr>
              <a:t>Decryption</a:t>
            </a:r>
          </a:p>
        </p:txBody>
      </p:sp>
      <p:sp>
        <p:nvSpPr>
          <p:cNvPr id="3" name="Content Placeholder 2">
            <a:extLst>
              <a:ext uri="{FF2B5EF4-FFF2-40B4-BE49-F238E27FC236}">
                <a16:creationId xmlns:a16="http://schemas.microsoft.com/office/drawing/2014/main" id="{C20F9B5D-4A5E-2457-66E8-D60107B7C5D4}"/>
              </a:ext>
            </a:extLst>
          </p:cNvPr>
          <p:cNvSpPr>
            <a:spLocks noGrp="1"/>
          </p:cNvSpPr>
          <p:nvPr>
            <p:ph idx="1"/>
          </p:nvPr>
        </p:nvSpPr>
        <p:spPr>
          <a:xfrm>
            <a:off x="-14221" y="4039316"/>
            <a:ext cx="3986799" cy="3335519"/>
          </a:xfrm>
        </p:spPr>
        <p:txBody>
          <a:bodyPr>
            <a:normAutofit/>
          </a:bodyPr>
          <a:lstStyle/>
          <a:p>
            <a:r>
              <a:rPr lang="en-US" sz="1500" dirty="0">
                <a:solidFill>
                  <a:srgbClr val="FFFFFF"/>
                </a:solidFill>
              </a:rPr>
              <a:t>For a working example in C++ with both encryption and decryption use the GitHub link below. Please note that this example uses padding which is generally bad practice for block ciphers. </a:t>
            </a:r>
          </a:p>
          <a:p>
            <a:r>
              <a:rPr lang="en-US" sz="1500" dirty="0">
                <a:solidFill>
                  <a:srgbClr val="FFFFFF"/>
                </a:solidFill>
              </a:rPr>
              <a:t>https://github.com/caleb1000/speck_cipher</a:t>
            </a:r>
          </a:p>
        </p:txBody>
      </p:sp>
      <p:sp>
        <p:nvSpPr>
          <p:cNvPr id="20" name="Rectangle 13">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Diagram, schematic&#10;&#10;Description automatically generated">
            <a:extLst>
              <a:ext uri="{FF2B5EF4-FFF2-40B4-BE49-F238E27FC236}">
                <a16:creationId xmlns:a16="http://schemas.microsoft.com/office/drawing/2014/main" id="{1893839C-1AEE-3C5B-945B-C554D8F1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06" y="0"/>
            <a:ext cx="6581521" cy="5577840"/>
          </a:xfrm>
          <a:prstGeom prst="rect">
            <a:avLst/>
          </a:prstGeom>
        </p:spPr>
      </p:pic>
      <p:pic>
        <p:nvPicPr>
          <p:cNvPr id="8" name="Picture 7">
            <a:extLst>
              <a:ext uri="{FF2B5EF4-FFF2-40B4-BE49-F238E27FC236}">
                <a16:creationId xmlns:a16="http://schemas.microsoft.com/office/drawing/2014/main" id="{67C10EF7-6688-BADD-710B-32A0098BCC06}"/>
              </a:ext>
            </a:extLst>
          </p:cNvPr>
          <p:cNvPicPr>
            <a:picLocks noChangeAspect="1"/>
          </p:cNvPicPr>
          <p:nvPr/>
        </p:nvPicPr>
        <p:blipFill>
          <a:blip r:embed="rId3"/>
          <a:stretch>
            <a:fillRect/>
          </a:stretch>
        </p:blipFill>
        <p:spPr>
          <a:xfrm>
            <a:off x="4211372" y="5577840"/>
            <a:ext cx="7867650" cy="1200150"/>
          </a:xfrm>
          <a:prstGeom prst="rect">
            <a:avLst/>
          </a:prstGeom>
        </p:spPr>
      </p:pic>
    </p:spTree>
    <p:extLst>
      <p:ext uri="{BB962C8B-B14F-4D97-AF65-F5344CB8AC3E}">
        <p14:creationId xmlns:p14="http://schemas.microsoft.com/office/powerpoint/2010/main" val="350406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2B5F-DF32-7B53-AEDB-9739A776C0C9}"/>
              </a:ext>
            </a:extLst>
          </p:cNvPr>
          <p:cNvSpPr>
            <a:spLocks noGrp="1"/>
          </p:cNvSpPr>
          <p:nvPr>
            <p:ph type="title"/>
          </p:nvPr>
        </p:nvSpPr>
        <p:spPr/>
        <p:txBody>
          <a:bodyPr/>
          <a:lstStyle/>
          <a:p>
            <a:r>
              <a:rPr lang="en-US" dirty="0"/>
              <a:t>Bitwise operations:</a:t>
            </a:r>
          </a:p>
        </p:txBody>
      </p:sp>
      <p:sp>
        <p:nvSpPr>
          <p:cNvPr id="4" name="TextBox 3">
            <a:extLst>
              <a:ext uri="{FF2B5EF4-FFF2-40B4-BE49-F238E27FC236}">
                <a16:creationId xmlns:a16="http://schemas.microsoft.com/office/drawing/2014/main" id="{6CCF3557-5F51-ED32-31DD-A38169AF903F}"/>
              </a:ext>
            </a:extLst>
          </p:cNvPr>
          <p:cNvSpPr txBox="1"/>
          <p:nvPr/>
        </p:nvSpPr>
        <p:spPr>
          <a:xfrm>
            <a:off x="586885" y="2001192"/>
            <a:ext cx="1029513" cy="276999"/>
          </a:xfrm>
          <a:prstGeom prst="rect">
            <a:avLst/>
          </a:prstGeom>
          <a:noFill/>
        </p:spPr>
        <p:txBody>
          <a:bodyPr wrap="none" rtlCol="0">
            <a:spAutoFit/>
          </a:bodyPr>
          <a:lstStyle/>
          <a:p>
            <a:r>
              <a:rPr lang="en-US" sz="1200" dirty="0">
                <a:solidFill>
                  <a:schemeClr val="accent1"/>
                </a:solidFill>
              </a:rPr>
              <a:t>Cipher Round</a:t>
            </a:r>
          </a:p>
        </p:txBody>
      </p:sp>
      <p:pic>
        <p:nvPicPr>
          <p:cNvPr id="5" name="Picture 4">
            <a:extLst>
              <a:ext uri="{FF2B5EF4-FFF2-40B4-BE49-F238E27FC236}">
                <a16:creationId xmlns:a16="http://schemas.microsoft.com/office/drawing/2014/main" id="{5CBE1392-B206-D0C9-35F3-0D8247623BAC}"/>
              </a:ext>
            </a:extLst>
          </p:cNvPr>
          <p:cNvPicPr>
            <a:picLocks noChangeAspect="1"/>
          </p:cNvPicPr>
          <p:nvPr/>
        </p:nvPicPr>
        <p:blipFill>
          <a:blip r:embed="rId2"/>
          <a:stretch>
            <a:fillRect/>
          </a:stretch>
        </p:blipFill>
        <p:spPr>
          <a:xfrm>
            <a:off x="502731" y="2211911"/>
            <a:ext cx="1543050" cy="1257300"/>
          </a:xfrm>
          <a:prstGeom prst="rect">
            <a:avLst/>
          </a:prstGeom>
        </p:spPr>
      </p:pic>
      <p:pic>
        <p:nvPicPr>
          <p:cNvPr id="6" name="Picture 5">
            <a:extLst>
              <a:ext uri="{FF2B5EF4-FFF2-40B4-BE49-F238E27FC236}">
                <a16:creationId xmlns:a16="http://schemas.microsoft.com/office/drawing/2014/main" id="{7CD37ADC-F9DE-52A8-A021-A5D96AB4EAB5}"/>
              </a:ext>
            </a:extLst>
          </p:cNvPr>
          <p:cNvPicPr>
            <a:picLocks noChangeAspect="1"/>
          </p:cNvPicPr>
          <p:nvPr/>
        </p:nvPicPr>
        <p:blipFill>
          <a:blip r:embed="rId3"/>
          <a:stretch>
            <a:fillRect/>
          </a:stretch>
        </p:blipFill>
        <p:spPr>
          <a:xfrm>
            <a:off x="2383029" y="2238375"/>
            <a:ext cx="1095375" cy="1190625"/>
          </a:xfrm>
          <a:prstGeom prst="rect">
            <a:avLst/>
          </a:prstGeom>
        </p:spPr>
      </p:pic>
      <p:sp>
        <p:nvSpPr>
          <p:cNvPr id="7" name="TextBox 6">
            <a:extLst>
              <a:ext uri="{FF2B5EF4-FFF2-40B4-BE49-F238E27FC236}">
                <a16:creationId xmlns:a16="http://schemas.microsoft.com/office/drawing/2014/main" id="{5858EE6D-333A-D03D-B97E-9AFC7B4180B4}"/>
              </a:ext>
            </a:extLst>
          </p:cNvPr>
          <p:cNvSpPr txBox="1"/>
          <p:nvPr/>
        </p:nvSpPr>
        <p:spPr>
          <a:xfrm>
            <a:off x="2322686" y="2030283"/>
            <a:ext cx="974434" cy="276999"/>
          </a:xfrm>
          <a:prstGeom prst="rect">
            <a:avLst/>
          </a:prstGeom>
          <a:noFill/>
        </p:spPr>
        <p:txBody>
          <a:bodyPr wrap="none" rtlCol="0">
            <a:spAutoFit/>
          </a:bodyPr>
          <a:lstStyle/>
          <a:p>
            <a:r>
              <a:rPr lang="en-US" sz="1200" dirty="0">
                <a:solidFill>
                  <a:schemeClr val="bg1">
                    <a:lumMod val="50000"/>
                  </a:schemeClr>
                </a:solidFill>
              </a:rPr>
              <a:t>Key Rotation</a:t>
            </a:r>
          </a:p>
        </p:txBody>
      </p:sp>
      <p:pic>
        <p:nvPicPr>
          <p:cNvPr id="9" name="Picture 8">
            <a:extLst>
              <a:ext uri="{FF2B5EF4-FFF2-40B4-BE49-F238E27FC236}">
                <a16:creationId xmlns:a16="http://schemas.microsoft.com/office/drawing/2014/main" id="{9913A198-BCD6-EFE5-C560-C4753F43EE27}"/>
              </a:ext>
            </a:extLst>
          </p:cNvPr>
          <p:cNvPicPr>
            <a:picLocks noChangeAspect="1"/>
          </p:cNvPicPr>
          <p:nvPr/>
        </p:nvPicPr>
        <p:blipFill rotWithShape="1">
          <a:blip r:embed="rId4"/>
          <a:srcRect l="-1" t="4311" r="4350"/>
          <a:stretch/>
        </p:blipFill>
        <p:spPr>
          <a:xfrm>
            <a:off x="4638133" y="4260448"/>
            <a:ext cx="357952" cy="264318"/>
          </a:xfrm>
          <a:prstGeom prst="rect">
            <a:avLst/>
          </a:prstGeom>
        </p:spPr>
      </p:pic>
      <p:pic>
        <p:nvPicPr>
          <p:cNvPr id="10" name="Picture 9">
            <a:extLst>
              <a:ext uri="{FF2B5EF4-FFF2-40B4-BE49-F238E27FC236}">
                <a16:creationId xmlns:a16="http://schemas.microsoft.com/office/drawing/2014/main" id="{D80A2360-1BDC-E5C0-C41F-C22121F242A7}"/>
              </a:ext>
            </a:extLst>
          </p:cNvPr>
          <p:cNvPicPr>
            <a:picLocks noChangeAspect="1"/>
          </p:cNvPicPr>
          <p:nvPr/>
        </p:nvPicPr>
        <p:blipFill rotWithShape="1">
          <a:blip r:embed="rId4"/>
          <a:srcRect l="-1" t="4311" r="4350"/>
          <a:stretch/>
        </p:blipFill>
        <p:spPr>
          <a:xfrm rot="10800000">
            <a:off x="4638133" y="5311645"/>
            <a:ext cx="357952" cy="264318"/>
          </a:xfrm>
          <a:prstGeom prst="rect">
            <a:avLst/>
          </a:prstGeom>
        </p:spPr>
      </p:pic>
      <p:sp>
        <p:nvSpPr>
          <p:cNvPr id="11" name="Oval 10">
            <a:extLst>
              <a:ext uri="{FF2B5EF4-FFF2-40B4-BE49-F238E27FC236}">
                <a16:creationId xmlns:a16="http://schemas.microsoft.com/office/drawing/2014/main" id="{053318C2-7B72-E5AE-821D-0A8C3E29FC32}"/>
              </a:ext>
            </a:extLst>
          </p:cNvPr>
          <p:cNvSpPr/>
          <p:nvPr/>
        </p:nvSpPr>
        <p:spPr>
          <a:xfrm>
            <a:off x="4638133" y="3252799"/>
            <a:ext cx="357952" cy="357952"/>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3A30FAE-B62C-0570-5A27-16FB4F5FD7F1}"/>
              </a:ext>
            </a:extLst>
          </p:cNvPr>
          <p:cNvCxnSpPr>
            <a:stCxn id="11" idx="0"/>
            <a:endCxn id="11" idx="4"/>
          </p:cNvCxnSpPr>
          <p:nvPr/>
        </p:nvCxnSpPr>
        <p:spPr>
          <a:xfrm>
            <a:off x="4817109" y="3252799"/>
            <a:ext cx="0" cy="357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9E99AB-DC3E-A125-D2C9-EE5E4D0FC0AE}"/>
              </a:ext>
            </a:extLst>
          </p:cNvPr>
          <p:cNvCxnSpPr>
            <a:cxnSpLocks/>
            <a:stCxn id="11" idx="2"/>
            <a:endCxn id="11" idx="6"/>
          </p:cNvCxnSpPr>
          <p:nvPr/>
        </p:nvCxnSpPr>
        <p:spPr>
          <a:xfrm>
            <a:off x="4638133" y="3431775"/>
            <a:ext cx="3579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DE622D2-C055-4438-DFC1-BFE0B2F6B9D8}"/>
              </a:ext>
            </a:extLst>
          </p:cNvPr>
          <p:cNvSpPr/>
          <p:nvPr/>
        </p:nvSpPr>
        <p:spPr>
          <a:xfrm>
            <a:off x="4643660" y="2355395"/>
            <a:ext cx="352425" cy="352425"/>
          </a:xfrm>
          <a:prstGeom prst="rect">
            <a:avLst/>
          </a:prstGeom>
          <a:solidFill>
            <a:schemeClr val="bg1"/>
          </a:solidFill>
          <a:ln w="28575">
            <a:solidFill>
              <a:srgbClr val="153A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4DA0D25-48A6-2609-ADD4-D849122A396A}"/>
              </a:ext>
            </a:extLst>
          </p:cNvPr>
          <p:cNvCxnSpPr>
            <a:stCxn id="17" idx="0"/>
            <a:endCxn id="17" idx="2"/>
          </p:cNvCxnSpPr>
          <p:nvPr/>
        </p:nvCxnSpPr>
        <p:spPr>
          <a:xfrm>
            <a:off x="4819873" y="2355395"/>
            <a:ext cx="0" cy="352425"/>
          </a:xfrm>
          <a:prstGeom prst="line">
            <a:avLst/>
          </a:prstGeom>
          <a:ln w="28575">
            <a:solidFill>
              <a:srgbClr val="153AD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E31D3-3491-E738-EE60-2364E842943B}"/>
              </a:ext>
            </a:extLst>
          </p:cNvPr>
          <p:cNvCxnSpPr>
            <a:cxnSpLocks/>
            <a:stCxn id="17" idx="1"/>
            <a:endCxn id="17" idx="3"/>
          </p:cNvCxnSpPr>
          <p:nvPr/>
        </p:nvCxnSpPr>
        <p:spPr>
          <a:xfrm>
            <a:off x="4643660" y="2531608"/>
            <a:ext cx="352425" cy="0"/>
          </a:xfrm>
          <a:prstGeom prst="line">
            <a:avLst/>
          </a:prstGeom>
          <a:ln w="28575">
            <a:solidFill>
              <a:srgbClr val="153AD9"/>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E88B96E-67AD-E968-7AF7-CA92FB1F0E0F}"/>
              </a:ext>
            </a:extLst>
          </p:cNvPr>
          <p:cNvSpPr txBox="1"/>
          <p:nvPr/>
        </p:nvSpPr>
        <p:spPr>
          <a:xfrm>
            <a:off x="5233023" y="2197060"/>
            <a:ext cx="3733100" cy="646331"/>
          </a:xfrm>
          <a:prstGeom prst="rect">
            <a:avLst/>
          </a:prstGeom>
          <a:noFill/>
        </p:spPr>
        <p:txBody>
          <a:bodyPr wrap="square" rtlCol="0">
            <a:spAutoFit/>
          </a:bodyPr>
          <a:lstStyle/>
          <a:p>
            <a:r>
              <a:rPr lang="en-US" dirty="0"/>
              <a:t>Addition: Adds two unsigned values together and outputs the sum</a:t>
            </a:r>
          </a:p>
        </p:txBody>
      </p:sp>
      <p:sp>
        <p:nvSpPr>
          <p:cNvPr id="29" name="TextBox 28">
            <a:extLst>
              <a:ext uri="{FF2B5EF4-FFF2-40B4-BE49-F238E27FC236}">
                <a16:creationId xmlns:a16="http://schemas.microsoft.com/office/drawing/2014/main" id="{4F61F4CF-FED4-0061-5283-1E5FEF7C56DA}"/>
              </a:ext>
            </a:extLst>
          </p:cNvPr>
          <p:cNvSpPr txBox="1"/>
          <p:nvPr/>
        </p:nvSpPr>
        <p:spPr>
          <a:xfrm>
            <a:off x="5172815" y="3105834"/>
            <a:ext cx="5198429" cy="646331"/>
          </a:xfrm>
          <a:prstGeom prst="rect">
            <a:avLst/>
          </a:prstGeom>
          <a:noFill/>
        </p:spPr>
        <p:txBody>
          <a:bodyPr wrap="square" rtlCol="0">
            <a:spAutoFit/>
          </a:bodyPr>
          <a:lstStyle/>
          <a:p>
            <a:r>
              <a:rPr lang="en-US" dirty="0"/>
              <a:t>Subtraction: Subtracts an unsigned value from another unsigned value and outputs the result</a:t>
            </a:r>
          </a:p>
        </p:txBody>
      </p:sp>
      <p:sp>
        <p:nvSpPr>
          <p:cNvPr id="30" name="TextBox 29">
            <a:extLst>
              <a:ext uri="{FF2B5EF4-FFF2-40B4-BE49-F238E27FC236}">
                <a16:creationId xmlns:a16="http://schemas.microsoft.com/office/drawing/2014/main" id="{4ADE825B-1A53-787D-1B57-24A9F65551E8}"/>
              </a:ext>
            </a:extLst>
          </p:cNvPr>
          <p:cNvSpPr txBox="1"/>
          <p:nvPr/>
        </p:nvSpPr>
        <p:spPr>
          <a:xfrm>
            <a:off x="5080536" y="4064418"/>
            <a:ext cx="7111464" cy="923330"/>
          </a:xfrm>
          <a:prstGeom prst="rect">
            <a:avLst/>
          </a:prstGeom>
          <a:noFill/>
        </p:spPr>
        <p:txBody>
          <a:bodyPr wrap="square" rtlCol="0">
            <a:spAutoFit/>
          </a:bodyPr>
          <a:lstStyle/>
          <a:p>
            <a:r>
              <a:rPr lang="en-US" dirty="0"/>
              <a:t>Bitwise Rotate Right: Rotates an input value N number of bits to the right, looping the values shifted right to the front of the value.</a:t>
            </a:r>
          </a:p>
          <a:p>
            <a:r>
              <a:rPr lang="en-US" dirty="0"/>
              <a:t>(Note: this is different than simply shifting the number N times right)</a:t>
            </a:r>
          </a:p>
        </p:txBody>
      </p:sp>
      <p:sp>
        <p:nvSpPr>
          <p:cNvPr id="31" name="TextBox 30">
            <a:extLst>
              <a:ext uri="{FF2B5EF4-FFF2-40B4-BE49-F238E27FC236}">
                <a16:creationId xmlns:a16="http://schemas.microsoft.com/office/drawing/2014/main" id="{772B1C7C-9877-2EEA-B4F3-91A82D0AFD32}"/>
              </a:ext>
            </a:extLst>
          </p:cNvPr>
          <p:cNvSpPr txBox="1"/>
          <p:nvPr/>
        </p:nvSpPr>
        <p:spPr>
          <a:xfrm>
            <a:off x="365358" y="3833586"/>
            <a:ext cx="3695963" cy="2031325"/>
          </a:xfrm>
          <a:prstGeom prst="rect">
            <a:avLst/>
          </a:prstGeom>
          <a:noFill/>
        </p:spPr>
        <p:txBody>
          <a:bodyPr wrap="square" rtlCol="0">
            <a:spAutoFit/>
          </a:bodyPr>
          <a:lstStyle/>
          <a:p>
            <a:r>
              <a:rPr lang="en-US" b="1" u="sng" dirty="0"/>
              <a:t>Example: Bitwise Rotate Right</a:t>
            </a:r>
          </a:p>
          <a:p>
            <a:r>
              <a:rPr lang="en-US" dirty="0"/>
              <a:t>Value = 4 (binary: 0100)</a:t>
            </a:r>
          </a:p>
          <a:p>
            <a:r>
              <a:rPr lang="en-US" dirty="0"/>
              <a:t>N = 3</a:t>
            </a:r>
          </a:p>
          <a:p>
            <a:r>
              <a:rPr lang="en-US" dirty="0"/>
              <a:t>Step 0 (binary value): Value = </a:t>
            </a:r>
            <a:r>
              <a:rPr lang="en-US" dirty="0">
                <a:solidFill>
                  <a:srgbClr val="FF0000"/>
                </a:solidFill>
              </a:rPr>
              <a:t>0</a:t>
            </a:r>
            <a:r>
              <a:rPr lang="en-US" dirty="0">
                <a:solidFill>
                  <a:srgbClr val="FFC000"/>
                </a:solidFill>
              </a:rPr>
              <a:t>1</a:t>
            </a:r>
            <a:r>
              <a:rPr lang="en-US" dirty="0">
                <a:solidFill>
                  <a:srgbClr val="00B050"/>
                </a:solidFill>
              </a:rPr>
              <a:t>0</a:t>
            </a:r>
            <a:r>
              <a:rPr lang="en-US" dirty="0">
                <a:solidFill>
                  <a:srgbClr val="0070C0"/>
                </a:solidFill>
              </a:rPr>
              <a:t>0</a:t>
            </a:r>
          </a:p>
          <a:p>
            <a:r>
              <a:rPr lang="en-US" dirty="0"/>
              <a:t>Step 1 (shift right 1): Value = </a:t>
            </a:r>
            <a:r>
              <a:rPr lang="en-US" dirty="0">
                <a:solidFill>
                  <a:srgbClr val="0070C0"/>
                </a:solidFill>
              </a:rPr>
              <a:t>0</a:t>
            </a:r>
            <a:r>
              <a:rPr lang="en-US" dirty="0">
                <a:solidFill>
                  <a:srgbClr val="FF0000"/>
                </a:solidFill>
              </a:rPr>
              <a:t>0</a:t>
            </a:r>
            <a:r>
              <a:rPr lang="en-US" dirty="0">
                <a:solidFill>
                  <a:srgbClr val="FFC000"/>
                </a:solidFill>
              </a:rPr>
              <a:t>1</a:t>
            </a:r>
            <a:r>
              <a:rPr lang="en-US" dirty="0">
                <a:solidFill>
                  <a:srgbClr val="00B050"/>
                </a:solidFill>
              </a:rPr>
              <a:t>0</a:t>
            </a:r>
          </a:p>
          <a:p>
            <a:r>
              <a:rPr lang="en-US" dirty="0"/>
              <a:t>Step 2 (shift right 1): Value = </a:t>
            </a:r>
            <a:r>
              <a:rPr lang="en-US" dirty="0">
                <a:solidFill>
                  <a:srgbClr val="00B050"/>
                </a:solidFill>
              </a:rPr>
              <a:t>0</a:t>
            </a:r>
            <a:r>
              <a:rPr lang="en-US" dirty="0">
                <a:solidFill>
                  <a:srgbClr val="0070C0"/>
                </a:solidFill>
              </a:rPr>
              <a:t>0</a:t>
            </a:r>
            <a:r>
              <a:rPr lang="en-US" dirty="0">
                <a:solidFill>
                  <a:srgbClr val="FF0000"/>
                </a:solidFill>
              </a:rPr>
              <a:t>0</a:t>
            </a:r>
            <a:r>
              <a:rPr lang="en-US" dirty="0">
                <a:solidFill>
                  <a:srgbClr val="FFC000"/>
                </a:solidFill>
              </a:rPr>
              <a:t>1</a:t>
            </a:r>
            <a:endParaRPr lang="en-US" dirty="0"/>
          </a:p>
          <a:p>
            <a:r>
              <a:rPr lang="en-US" dirty="0"/>
              <a:t>Step 3 (shift right 1): Value = </a:t>
            </a:r>
            <a:r>
              <a:rPr lang="en-US" dirty="0">
                <a:solidFill>
                  <a:srgbClr val="FFC000"/>
                </a:solidFill>
              </a:rPr>
              <a:t>1</a:t>
            </a:r>
            <a:r>
              <a:rPr lang="en-US" dirty="0">
                <a:solidFill>
                  <a:srgbClr val="00B050"/>
                </a:solidFill>
              </a:rPr>
              <a:t>0</a:t>
            </a:r>
            <a:r>
              <a:rPr lang="en-US" dirty="0">
                <a:solidFill>
                  <a:srgbClr val="0070C0"/>
                </a:solidFill>
              </a:rPr>
              <a:t>0</a:t>
            </a:r>
            <a:r>
              <a:rPr lang="en-US" dirty="0">
                <a:solidFill>
                  <a:srgbClr val="FF0000"/>
                </a:solidFill>
              </a:rPr>
              <a:t>0</a:t>
            </a:r>
            <a:endParaRPr lang="en-US" dirty="0"/>
          </a:p>
        </p:txBody>
      </p:sp>
      <p:sp>
        <p:nvSpPr>
          <p:cNvPr id="32" name="TextBox 31">
            <a:extLst>
              <a:ext uri="{FF2B5EF4-FFF2-40B4-BE49-F238E27FC236}">
                <a16:creationId xmlns:a16="http://schemas.microsoft.com/office/drawing/2014/main" id="{DE59DC8E-0C48-D040-53FC-866C8811B8BC}"/>
              </a:ext>
            </a:extLst>
          </p:cNvPr>
          <p:cNvSpPr txBox="1"/>
          <p:nvPr/>
        </p:nvSpPr>
        <p:spPr>
          <a:xfrm>
            <a:off x="5080536" y="5120639"/>
            <a:ext cx="7111464" cy="923330"/>
          </a:xfrm>
          <a:prstGeom prst="rect">
            <a:avLst/>
          </a:prstGeom>
          <a:noFill/>
        </p:spPr>
        <p:txBody>
          <a:bodyPr wrap="square" rtlCol="0">
            <a:spAutoFit/>
          </a:bodyPr>
          <a:lstStyle/>
          <a:p>
            <a:r>
              <a:rPr lang="en-US" dirty="0"/>
              <a:t>Bitwise Rotate Left: Rotates an input value N number of bits to the left, looping the values shifted left to the end of the value.</a:t>
            </a:r>
          </a:p>
          <a:p>
            <a:r>
              <a:rPr lang="en-US" dirty="0"/>
              <a:t>(Note: this is different than simply shifting the number N times left)</a:t>
            </a:r>
          </a:p>
        </p:txBody>
      </p:sp>
    </p:spTree>
    <p:extLst>
      <p:ext uri="{BB962C8B-B14F-4D97-AF65-F5344CB8AC3E}">
        <p14:creationId xmlns:p14="http://schemas.microsoft.com/office/powerpoint/2010/main" val="373999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A05DA-6A77-63C3-018B-1825879F0B4B}"/>
              </a:ext>
            </a:extLst>
          </p:cNvPr>
          <p:cNvSpPr>
            <a:spLocks noGrp="1"/>
          </p:cNvSpPr>
          <p:nvPr>
            <p:ph type="title" idx="4294967295"/>
          </p:nvPr>
        </p:nvSpPr>
        <p:spPr>
          <a:xfrm>
            <a:off x="8938" y="107977"/>
            <a:ext cx="5752441" cy="789143"/>
          </a:xfrm>
        </p:spPr>
        <p:txBody>
          <a:bodyPr>
            <a:normAutofit fontScale="90000"/>
          </a:bodyPr>
          <a:lstStyle/>
          <a:p>
            <a:r>
              <a:rPr lang="en-US" u="sng" dirty="0"/>
              <a:t>Speck Cipher Encryption</a:t>
            </a:r>
          </a:p>
        </p:txBody>
      </p:sp>
      <p:pic>
        <p:nvPicPr>
          <p:cNvPr id="5" name="Content Placeholder 4">
            <a:extLst>
              <a:ext uri="{FF2B5EF4-FFF2-40B4-BE49-F238E27FC236}">
                <a16:creationId xmlns:a16="http://schemas.microsoft.com/office/drawing/2014/main" id="{ABAE45BF-0498-D90D-2E05-10FF0E9A28D3}"/>
              </a:ext>
            </a:extLst>
          </p:cNvPr>
          <p:cNvPicPr>
            <a:picLocks noGrp="1" noChangeAspect="1"/>
          </p:cNvPicPr>
          <p:nvPr>
            <p:ph idx="4294967295"/>
          </p:nvPr>
        </p:nvPicPr>
        <p:blipFill>
          <a:blip r:embed="rId2"/>
          <a:stretch>
            <a:fillRect/>
          </a:stretch>
        </p:blipFill>
        <p:spPr>
          <a:xfrm>
            <a:off x="864066" y="2246385"/>
            <a:ext cx="4295775" cy="3143250"/>
          </a:xfrm>
        </p:spPr>
      </p:pic>
      <p:sp>
        <p:nvSpPr>
          <p:cNvPr id="6" name="TextBox 5">
            <a:extLst>
              <a:ext uri="{FF2B5EF4-FFF2-40B4-BE49-F238E27FC236}">
                <a16:creationId xmlns:a16="http://schemas.microsoft.com/office/drawing/2014/main" id="{7B0AEC9B-B1E8-544E-4121-4C182FB8D210}"/>
              </a:ext>
            </a:extLst>
          </p:cNvPr>
          <p:cNvSpPr txBox="1"/>
          <p:nvPr/>
        </p:nvSpPr>
        <p:spPr>
          <a:xfrm>
            <a:off x="3446592" y="6488668"/>
            <a:ext cx="4408066" cy="369332"/>
          </a:xfrm>
          <a:prstGeom prst="rect">
            <a:avLst/>
          </a:prstGeom>
          <a:noFill/>
        </p:spPr>
        <p:txBody>
          <a:bodyPr wrap="none" rtlCol="0">
            <a:spAutoFit/>
          </a:bodyPr>
          <a:lstStyle/>
          <a:p>
            <a:r>
              <a:rPr lang="en-US" dirty="0">
                <a:solidFill>
                  <a:schemeClr val="bg1"/>
                </a:solidFill>
              </a:rPr>
              <a:t>https://en.wikipedia.org/wiki/Speck_(cipher)</a:t>
            </a:r>
          </a:p>
        </p:txBody>
      </p:sp>
      <p:pic>
        <p:nvPicPr>
          <p:cNvPr id="8" name="Picture 7" descr="Diagram, schematic&#10;&#10;Description automatically generated">
            <a:extLst>
              <a:ext uri="{FF2B5EF4-FFF2-40B4-BE49-F238E27FC236}">
                <a16:creationId xmlns:a16="http://schemas.microsoft.com/office/drawing/2014/main" id="{64456479-AAE7-96C8-EB68-E375EB2F1E1A}"/>
              </a:ext>
            </a:extLst>
          </p:cNvPr>
          <p:cNvPicPr>
            <a:picLocks noChangeAspect="1"/>
          </p:cNvPicPr>
          <p:nvPr/>
        </p:nvPicPr>
        <p:blipFill rotWithShape="1">
          <a:blip r:embed="rId3">
            <a:extLst>
              <a:ext uri="{28A0092B-C50C-407E-A947-70E740481C1C}">
                <a14:useLocalDpi xmlns:a14="http://schemas.microsoft.com/office/drawing/2010/main" val="0"/>
              </a:ext>
            </a:extLst>
          </a:blip>
          <a:srcRect r="58214"/>
          <a:stretch/>
        </p:blipFill>
        <p:spPr>
          <a:xfrm>
            <a:off x="9165004" y="550085"/>
            <a:ext cx="2750129" cy="5577840"/>
          </a:xfrm>
          <a:prstGeom prst="rect">
            <a:avLst/>
          </a:prstGeom>
        </p:spPr>
      </p:pic>
      <p:cxnSp>
        <p:nvCxnSpPr>
          <p:cNvPr id="21" name="Straight Arrow Connector 20">
            <a:extLst>
              <a:ext uri="{FF2B5EF4-FFF2-40B4-BE49-F238E27FC236}">
                <a16:creationId xmlns:a16="http://schemas.microsoft.com/office/drawing/2014/main" id="{9E3B0A63-6D93-ACA6-66ED-95ED7FFB102A}"/>
              </a:ext>
            </a:extLst>
          </p:cNvPr>
          <p:cNvCxnSpPr>
            <a:cxnSpLocks/>
            <a:stCxn id="22" idx="1"/>
          </p:cNvCxnSpPr>
          <p:nvPr/>
        </p:nvCxnSpPr>
        <p:spPr>
          <a:xfrm flipH="1">
            <a:off x="3364415" y="3844443"/>
            <a:ext cx="1879504" cy="46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E7A6E7-093B-63B0-2289-D0161E140196}"/>
              </a:ext>
            </a:extLst>
          </p:cNvPr>
          <p:cNvSpPr txBox="1"/>
          <p:nvPr/>
        </p:nvSpPr>
        <p:spPr>
          <a:xfrm>
            <a:off x="5243919" y="3244278"/>
            <a:ext cx="3926501" cy="1200329"/>
          </a:xfrm>
          <a:prstGeom prst="rect">
            <a:avLst/>
          </a:prstGeom>
          <a:noFill/>
          <a:ln>
            <a:solidFill>
              <a:schemeClr val="accent1"/>
            </a:solidFill>
          </a:ln>
        </p:spPr>
        <p:txBody>
          <a:bodyPr wrap="square" rtlCol="0">
            <a:spAutoFit/>
          </a:bodyPr>
          <a:lstStyle/>
          <a:p>
            <a:r>
              <a:rPr lang="en-US" dirty="0"/>
              <a:t>The number of Key Rotations is equal to the number of Cipher Rounds – 1. For this example, we have 32 Rounds so we will have 31 Key rotations!</a:t>
            </a:r>
          </a:p>
        </p:txBody>
      </p:sp>
      <p:sp>
        <p:nvSpPr>
          <p:cNvPr id="25" name="TextBox 24">
            <a:extLst>
              <a:ext uri="{FF2B5EF4-FFF2-40B4-BE49-F238E27FC236}">
                <a16:creationId xmlns:a16="http://schemas.microsoft.com/office/drawing/2014/main" id="{ADBEF339-9465-E09A-43F1-2D7116564866}"/>
              </a:ext>
            </a:extLst>
          </p:cNvPr>
          <p:cNvSpPr txBox="1"/>
          <p:nvPr/>
        </p:nvSpPr>
        <p:spPr>
          <a:xfrm>
            <a:off x="582436" y="1070188"/>
            <a:ext cx="4661483" cy="923330"/>
          </a:xfrm>
          <a:prstGeom prst="rect">
            <a:avLst/>
          </a:prstGeom>
          <a:noFill/>
        </p:spPr>
        <p:txBody>
          <a:bodyPr wrap="square" rtlCol="0">
            <a:spAutoFit/>
          </a:bodyPr>
          <a:lstStyle/>
          <a:p>
            <a:r>
              <a:rPr lang="en-US" dirty="0"/>
              <a:t>Below we have a function called encrypt that takes in a plain text block with a key which outputs the cipher text to the given array ct.</a:t>
            </a:r>
          </a:p>
        </p:txBody>
      </p:sp>
      <p:cxnSp>
        <p:nvCxnSpPr>
          <p:cNvPr id="29" name="Connector: Curved 28">
            <a:extLst>
              <a:ext uri="{FF2B5EF4-FFF2-40B4-BE49-F238E27FC236}">
                <a16:creationId xmlns:a16="http://schemas.microsoft.com/office/drawing/2014/main" id="{F35D6AB3-038B-D27E-BB17-22FB6C0F789E}"/>
              </a:ext>
            </a:extLst>
          </p:cNvPr>
          <p:cNvCxnSpPr>
            <a:cxnSpLocks/>
            <a:stCxn id="25" idx="1"/>
          </p:cNvCxnSpPr>
          <p:nvPr/>
        </p:nvCxnSpPr>
        <p:spPr>
          <a:xfrm rot="10800000" flipH="1" flipV="1">
            <a:off x="582436" y="1531853"/>
            <a:ext cx="1066348" cy="1993094"/>
          </a:xfrm>
          <a:prstGeom prst="curvedConnector4">
            <a:avLst>
              <a:gd name="adj1" fmla="val -32452"/>
              <a:gd name="adj2" fmla="val 100305"/>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5143EA-9E10-3A9F-41F0-1042BBDD07FC}"/>
              </a:ext>
            </a:extLst>
          </p:cNvPr>
          <p:cNvSpPr txBox="1"/>
          <p:nvPr/>
        </p:nvSpPr>
        <p:spPr>
          <a:xfrm>
            <a:off x="2026492" y="4305791"/>
            <a:ext cx="944618" cy="276999"/>
          </a:xfrm>
          <a:prstGeom prst="rect">
            <a:avLst/>
          </a:prstGeom>
          <a:noFill/>
        </p:spPr>
        <p:txBody>
          <a:bodyPr wrap="none" rtlCol="0">
            <a:spAutoFit/>
          </a:bodyPr>
          <a:lstStyle/>
          <a:p>
            <a:r>
              <a:rPr lang="en-US" sz="1200" dirty="0">
                <a:solidFill>
                  <a:schemeClr val="bg1">
                    <a:lumMod val="50000"/>
                  </a:schemeClr>
                </a:solidFill>
              </a:rPr>
              <a:t>Key rotation</a:t>
            </a:r>
          </a:p>
        </p:txBody>
      </p:sp>
      <p:sp>
        <p:nvSpPr>
          <p:cNvPr id="40" name="TextBox 39">
            <a:extLst>
              <a:ext uri="{FF2B5EF4-FFF2-40B4-BE49-F238E27FC236}">
                <a16:creationId xmlns:a16="http://schemas.microsoft.com/office/drawing/2014/main" id="{FFA8B195-97C7-B183-FE92-7D022BBE4D19}"/>
              </a:ext>
            </a:extLst>
          </p:cNvPr>
          <p:cNvSpPr txBox="1"/>
          <p:nvPr/>
        </p:nvSpPr>
        <p:spPr>
          <a:xfrm>
            <a:off x="2005524" y="4461155"/>
            <a:ext cx="1815305" cy="276999"/>
          </a:xfrm>
          <a:prstGeom prst="rect">
            <a:avLst/>
          </a:prstGeom>
          <a:noFill/>
        </p:spPr>
        <p:txBody>
          <a:bodyPr wrap="none" rtlCol="0">
            <a:spAutoFit/>
          </a:bodyPr>
          <a:lstStyle/>
          <a:p>
            <a:r>
              <a:rPr lang="en-US" sz="1200" dirty="0">
                <a:solidFill>
                  <a:schemeClr val="accent1"/>
                </a:solidFill>
              </a:rPr>
              <a:t>Cipher round on plain text</a:t>
            </a:r>
          </a:p>
        </p:txBody>
      </p:sp>
      <p:sp>
        <p:nvSpPr>
          <p:cNvPr id="42" name="TextBox 41">
            <a:extLst>
              <a:ext uri="{FF2B5EF4-FFF2-40B4-BE49-F238E27FC236}">
                <a16:creationId xmlns:a16="http://schemas.microsoft.com/office/drawing/2014/main" id="{4ED5E80C-2BD3-73F6-B677-DBD2FBAD842A}"/>
              </a:ext>
            </a:extLst>
          </p:cNvPr>
          <p:cNvSpPr txBox="1"/>
          <p:nvPr/>
        </p:nvSpPr>
        <p:spPr>
          <a:xfrm>
            <a:off x="1684309" y="4028792"/>
            <a:ext cx="1815305" cy="276999"/>
          </a:xfrm>
          <a:prstGeom prst="rect">
            <a:avLst/>
          </a:prstGeom>
          <a:noFill/>
        </p:spPr>
        <p:txBody>
          <a:bodyPr wrap="none" rtlCol="0">
            <a:spAutoFit/>
          </a:bodyPr>
          <a:lstStyle/>
          <a:p>
            <a:r>
              <a:rPr lang="en-US" sz="1200" dirty="0">
                <a:solidFill>
                  <a:schemeClr val="accent1"/>
                </a:solidFill>
              </a:rPr>
              <a:t>Cipher round on plain text</a:t>
            </a:r>
          </a:p>
        </p:txBody>
      </p:sp>
      <p:sp>
        <p:nvSpPr>
          <p:cNvPr id="43" name="TextBox 42">
            <a:extLst>
              <a:ext uri="{FF2B5EF4-FFF2-40B4-BE49-F238E27FC236}">
                <a16:creationId xmlns:a16="http://schemas.microsoft.com/office/drawing/2014/main" id="{40FD8B72-1450-4B6E-93B6-1E015498FA2A}"/>
              </a:ext>
            </a:extLst>
          </p:cNvPr>
          <p:cNvSpPr txBox="1"/>
          <p:nvPr/>
        </p:nvSpPr>
        <p:spPr>
          <a:xfrm>
            <a:off x="5969149" y="635070"/>
            <a:ext cx="1029513" cy="276999"/>
          </a:xfrm>
          <a:prstGeom prst="rect">
            <a:avLst/>
          </a:prstGeom>
          <a:noFill/>
        </p:spPr>
        <p:txBody>
          <a:bodyPr wrap="none" rtlCol="0">
            <a:spAutoFit/>
          </a:bodyPr>
          <a:lstStyle/>
          <a:p>
            <a:r>
              <a:rPr lang="en-US" sz="1200" dirty="0">
                <a:solidFill>
                  <a:schemeClr val="accent1"/>
                </a:solidFill>
              </a:rPr>
              <a:t>Cipher Round</a:t>
            </a:r>
          </a:p>
        </p:txBody>
      </p:sp>
      <p:pic>
        <p:nvPicPr>
          <p:cNvPr id="45" name="Picture 44">
            <a:extLst>
              <a:ext uri="{FF2B5EF4-FFF2-40B4-BE49-F238E27FC236}">
                <a16:creationId xmlns:a16="http://schemas.microsoft.com/office/drawing/2014/main" id="{0E35A25B-A193-E99E-FB73-6C79A453D446}"/>
              </a:ext>
            </a:extLst>
          </p:cNvPr>
          <p:cNvPicPr>
            <a:picLocks noChangeAspect="1"/>
          </p:cNvPicPr>
          <p:nvPr/>
        </p:nvPicPr>
        <p:blipFill>
          <a:blip r:embed="rId4"/>
          <a:stretch>
            <a:fillRect/>
          </a:stretch>
        </p:blipFill>
        <p:spPr>
          <a:xfrm>
            <a:off x="5884995" y="845789"/>
            <a:ext cx="1543050" cy="1257300"/>
          </a:xfrm>
          <a:prstGeom prst="rect">
            <a:avLst/>
          </a:prstGeom>
        </p:spPr>
      </p:pic>
      <p:pic>
        <p:nvPicPr>
          <p:cNvPr id="47" name="Picture 46">
            <a:extLst>
              <a:ext uri="{FF2B5EF4-FFF2-40B4-BE49-F238E27FC236}">
                <a16:creationId xmlns:a16="http://schemas.microsoft.com/office/drawing/2014/main" id="{7EF3A451-60E9-D353-3C49-2A5EB405F075}"/>
              </a:ext>
            </a:extLst>
          </p:cNvPr>
          <p:cNvPicPr>
            <a:picLocks noChangeAspect="1"/>
          </p:cNvPicPr>
          <p:nvPr/>
        </p:nvPicPr>
        <p:blipFill>
          <a:blip r:embed="rId5"/>
          <a:stretch>
            <a:fillRect/>
          </a:stretch>
        </p:blipFill>
        <p:spPr>
          <a:xfrm>
            <a:off x="7512199" y="868620"/>
            <a:ext cx="1095375" cy="1190625"/>
          </a:xfrm>
          <a:prstGeom prst="rect">
            <a:avLst/>
          </a:prstGeom>
        </p:spPr>
      </p:pic>
      <p:sp>
        <p:nvSpPr>
          <p:cNvPr id="48" name="TextBox 47">
            <a:extLst>
              <a:ext uri="{FF2B5EF4-FFF2-40B4-BE49-F238E27FC236}">
                <a16:creationId xmlns:a16="http://schemas.microsoft.com/office/drawing/2014/main" id="{EE37C903-F640-82C0-A462-298B6DCA410F}"/>
              </a:ext>
            </a:extLst>
          </p:cNvPr>
          <p:cNvSpPr txBox="1"/>
          <p:nvPr/>
        </p:nvSpPr>
        <p:spPr>
          <a:xfrm>
            <a:off x="7449196" y="650443"/>
            <a:ext cx="974434" cy="276999"/>
          </a:xfrm>
          <a:prstGeom prst="rect">
            <a:avLst/>
          </a:prstGeom>
          <a:noFill/>
        </p:spPr>
        <p:txBody>
          <a:bodyPr wrap="none" rtlCol="0">
            <a:spAutoFit/>
          </a:bodyPr>
          <a:lstStyle/>
          <a:p>
            <a:r>
              <a:rPr lang="en-US" sz="1200" dirty="0">
                <a:solidFill>
                  <a:schemeClr val="bg1">
                    <a:lumMod val="50000"/>
                  </a:schemeClr>
                </a:solidFill>
              </a:rPr>
              <a:t>Key Rotation</a:t>
            </a:r>
          </a:p>
        </p:txBody>
      </p:sp>
      <p:sp>
        <p:nvSpPr>
          <p:cNvPr id="51" name="TextBox 50">
            <a:extLst>
              <a:ext uri="{FF2B5EF4-FFF2-40B4-BE49-F238E27FC236}">
                <a16:creationId xmlns:a16="http://schemas.microsoft.com/office/drawing/2014/main" id="{37599D6B-4A5C-D7A3-0785-74E2A988B0B8}"/>
              </a:ext>
            </a:extLst>
          </p:cNvPr>
          <p:cNvSpPr txBox="1"/>
          <p:nvPr/>
        </p:nvSpPr>
        <p:spPr>
          <a:xfrm>
            <a:off x="5863844" y="2082076"/>
            <a:ext cx="3306127" cy="523220"/>
          </a:xfrm>
          <a:prstGeom prst="rect">
            <a:avLst/>
          </a:prstGeom>
          <a:noFill/>
        </p:spPr>
        <p:txBody>
          <a:bodyPr wrap="square" rtlCol="0">
            <a:spAutoFit/>
          </a:bodyPr>
          <a:lstStyle/>
          <a:p>
            <a:r>
              <a:rPr lang="en-US" sz="1400" dirty="0"/>
              <a:t>Notice we can use the same function for both cipher rounds and key rotations!</a:t>
            </a:r>
          </a:p>
        </p:txBody>
      </p:sp>
      <p:sp>
        <p:nvSpPr>
          <p:cNvPr id="60" name="TextBox 59">
            <a:extLst>
              <a:ext uri="{FF2B5EF4-FFF2-40B4-BE49-F238E27FC236}">
                <a16:creationId xmlns:a16="http://schemas.microsoft.com/office/drawing/2014/main" id="{73D115E2-77C9-9674-6146-44FF63EFFA41}"/>
              </a:ext>
            </a:extLst>
          </p:cNvPr>
          <p:cNvSpPr txBox="1"/>
          <p:nvPr/>
        </p:nvSpPr>
        <p:spPr>
          <a:xfrm>
            <a:off x="1795245" y="4806355"/>
            <a:ext cx="2200346" cy="307777"/>
          </a:xfrm>
          <a:prstGeom prst="rect">
            <a:avLst/>
          </a:prstGeom>
          <a:noFill/>
        </p:spPr>
        <p:txBody>
          <a:bodyPr wrap="none" rtlCol="0">
            <a:spAutoFit/>
          </a:bodyPr>
          <a:lstStyle/>
          <a:p>
            <a:r>
              <a:rPr lang="en-US" sz="1400" dirty="0">
                <a:solidFill>
                  <a:srgbClr val="00B050"/>
                </a:solidFill>
              </a:rPr>
              <a:t>Upper 64-bits of cipher text</a:t>
            </a:r>
          </a:p>
        </p:txBody>
      </p:sp>
      <p:sp>
        <p:nvSpPr>
          <p:cNvPr id="61" name="TextBox 60">
            <a:extLst>
              <a:ext uri="{FF2B5EF4-FFF2-40B4-BE49-F238E27FC236}">
                <a16:creationId xmlns:a16="http://schemas.microsoft.com/office/drawing/2014/main" id="{676E076A-C2B7-2334-A54B-51A55FA06110}"/>
              </a:ext>
            </a:extLst>
          </p:cNvPr>
          <p:cNvSpPr txBox="1"/>
          <p:nvPr/>
        </p:nvSpPr>
        <p:spPr>
          <a:xfrm>
            <a:off x="1795245" y="4991021"/>
            <a:ext cx="2191626" cy="307777"/>
          </a:xfrm>
          <a:prstGeom prst="rect">
            <a:avLst/>
          </a:prstGeom>
          <a:noFill/>
        </p:spPr>
        <p:txBody>
          <a:bodyPr wrap="none" rtlCol="0">
            <a:spAutoFit/>
          </a:bodyPr>
          <a:lstStyle/>
          <a:p>
            <a:r>
              <a:rPr lang="en-US" sz="1400" dirty="0">
                <a:solidFill>
                  <a:srgbClr val="00B050"/>
                </a:solidFill>
              </a:rPr>
              <a:t>Lower 64-bits of cipher text</a:t>
            </a:r>
          </a:p>
        </p:txBody>
      </p:sp>
      <p:sp>
        <p:nvSpPr>
          <p:cNvPr id="3" name="TextBox 2">
            <a:extLst>
              <a:ext uri="{FF2B5EF4-FFF2-40B4-BE49-F238E27FC236}">
                <a16:creationId xmlns:a16="http://schemas.microsoft.com/office/drawing/2014/main" id="{C5C3022F-E9E2-58DF-86BB-F7B50D4CE21C}"/>
              </a:ext>
            </a:extLst>
          </p:cNvPr>
          <p:cNvSpPr txBox="1"/>
          <p:nvPr/>
        </p:nvSpPr>
        <p:spPr>
          <a:xfrm>
            <a:off x="3616512" y="2454820"/>
            <a:ext cx="1773021" cy="276999"/>
          </a:xfrm>
          <a:prstGeom prst="rect">
            <a:avLst/>
          </a:prstGeom>
          <a:noFill/>
        </p:spPr>
        <p:txBody>
          <a:bodyPr wrap="square" rtlCol="0">
            <a:spAutoFit/>
          </a:bodyPr>
          <a:lstStyle/>
          <a:p>
            <a:r>
              <a:rPr lang="en-US" sz="1200" dirty="0">
                <a:solidFill>
                  <a:srgbClr val="0070C0"/>
                </a:solidFill>
              </a:rPr>
              <a:t>Rotate right</a:t>
            </a:r>
          </a:p>
        </p:txBody>
      </p:sp>
      <p:sp>
        <p:nvSpPr>
          <p:cNvPr id="4" name="TextBox 3">
            <a:extLst>
              <a:ext uri="{FF2B5EF4-FFF2-40B4-BE49-F238E27FC236}">
                <a16:creationId xmlns:a16="http://schemas.microsoft.com/office/drawing/2014/main" id="{D87CA824-B7C4-A528-BFA6-40075CB487A4}"/>
              </a:ext>
            </a:extLst>
          </p:cNvPr>
          <p:cNvSpPr txBox="1"/>
          <p:nvPr/>
        </p:nvSpPr>
        <p:spPr>
          <a:xfrm>
            <a:off x="3626506" y="2632500"/>
            <a:ext cx="1773021" cy="276999"/>
          </a:xfrm>
          <a:prstGeom prst="rect">
            <a:avLst/>
          </a:prstGeom>
          <a:noFill/>
        </p:spPr>
        <p:txBody>
          <a:bodyPr wrap="square" rtlCol="0">
            <a:spAutoFit/>
          </a:bodyPr>
          <a:lstStyle/>
          <a:p>
            <a:r>
              <a:rPr lang="en-US" sz="1200" dirty="0">
                <a:solidFill>
                  <a:srgbClr val="0070C0"/>
                </a:solidFill>
              </a:rPr>
              <a:t>Rotate left</a:t>
            </a:r>
          </a:p>
        </p:txBody>
      </p:sp>
      <p:cxnSp>
        <p:nvCxnSpPr>
          <p:cNvPr id="10" name="Straight Arrow Connector 9">
            <a:extLst>
              <a:ext uri="{FF2B5EF4-FFF2-40B4-BE49-F238E27FC236}">
                <a16:creationId xmlns:a16="http://schemas.microsoft.com/office/drawing/2014/main" id="{ABDFEF52-BAC8-CAF0-2F6D-1B0E34A1A05C}"/>
              </a:ext>
            </a:extLst>
          </p:cNvPr>
          <p:cNvCxnSpPr>
            <a:cxnSpLocks/>
          </p:cNvCxnSpPr>
          <p:nvPr/>
        </p:nvCxnSpPr>
        <p:spPr>
          <a:xfrm flipH="1">
            <a:off x="5169835" y="2009744"/>
            <a:ext cx="715160" cy="89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527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5325-20F8-642A-9B84-CD644DBA5C81}"/>
              </a:ext>
            </a:extLst>
          </p:cNvPr>
          <p:cNvSpPr txBox="1">
            <a:spLocks/>
          </p:cNvSpPr>
          <p:nvPr/>
        </p:nvSpPr>
        <p:spPr>
          <a:xfrm>
            <a:off x="231678" y="107977"/>
            <a:ext cx="5752441" cy="789143"/>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u="sng" dirty="0"/>
              <a:t>Speck Cipher Decryption</a:t>
            </a:r>
          </a:p>
        </p:txBody>
      </p:sp>
      <p:pic>
        <p:nvPicPr>
          <p:cNvPr id="4" name="Picture 3">
            <a:extLst>
              <a:ext uri="{FF2B5EF4-FFF2-40B4-BE49-F238E27FC236}">
                <a16:creationId xmlns:a16="http://schemas.microsoft.com/office/drawing/2014/main" id="{2257ABAB-6BCB-4C14-8BC6-952826E46EA8}"/>
              </a:ext>
            </a:extLst>
          </p:cNvPr>
          <p:cNvPicPr>
            <a:picLocks noChangeAspect="1"/>
          </p:cNvPicPr>
          <p:nvPr/>
        </p:nvPicPr>
        <p:blipFill>
          <a:blip r:embed="rId2"/>
          <a:stretch>
            <a:fillRect/>
          </a:stretch>
        </p:blipFill>
        <p:spPr>
          <a:xfrm>
            <a:off x="365795" y="1422589"/>
            <a:ext cx="5038725" cy="4314825"/>
          </a:xfrm>
          <a:prstGeom prst="rect">
            <a:avLst/>
          </a:prstGeom>
        </p:spPr>
      </p:pic>
      <p:pic>
        <p:nvPicPr>
          <p:cNvPr id="6" name="Picture 5">
            <a:extLst>
              <a:ext uri="{FF2B5EF4-FFF2-40B4-BE49-F238E27FC236}">
                <a16:creationId xmlns:a16="http://schemas.microsoft.com/office/drawing/2014/main" id="{04041807-9A9C-4A93-3EEB-5B11FAADD231}"/>
              </a:ext>
            </a:extLst>
          </p:cNvPr>
          <p:cNvPicPr>
            <a:picLocks noChangeAspect="1"/>
          </p:cNvPicPr>
          <p:nvPr/>
        </p:nvPicPr>
        <p:blipFill>
          <a:blip r:embed="rId3"/>
          <a:stretch>
            <a:fillRect/>
          </a:stretch>
        </p:blipFill>
        <p:spPr>
          <a:xfrm>
            <a:off x="8997140" y="107977"/>
            <a:ext cx="3267075" cy="5800725"/>
          </a:xfrm>
          <a:prstGeom prst="rect">
            <a:avLst/>
          </a:prstGeom>
        </p:spPr>
      </p:pic>
      <p:sp>
        <p:nvSpPr>
          <p:cNvPr id="11" name="TextBox 10">
            <a:extLst>
              <a:ext uri="{FF2B5EF4-FFF2-40B4-BE49-F238E27FC236}">
                <a16:creationId xmlns:a16="http://schemas.microsoft.com/office/drawing/2014/main" id="{1DD4E3E2-0F27-5099-473C-58BFB8C19B83}"/>
              </a:ext>
            </a:extLst>
          </p:cNvPr>
          <p:cNvSpPr txBox="1"/>
          <p:nvPr/>
        </p:nvSpPr>
        <p:spPr>
          <a:xfrm>
            <a:off x="5984119" y="1266807"/>
            <a:ext cx="2564263" cy="2308324"/>
          </a:xfrm>
          <a:prstGeom prst="rect">
            <a:avLst/>
          </a:prstGeom>
          <a:noFill/>
          <a:ln>
            <a:solidFill>
              <a:schemeClr val="accent2"/>
            </a:solidFill>
          </a:ln>
        </p:spPr>
        <p:txBody>
          <a:bodyPr wrap="square" rtlCol="0">
            <a:spAutoFit/>
          </a:bodyPr>
          <a:lstStyle/>
          <a:p>
            <a:r>
              <a:rPr lang="en-US" dirty="0"/>
              <a:t>For decryption we must invert the functions we used to encrypt the data. For example, the inverse of doing an addition operation is subtraction. Interestingly, the inverse of XOR is itself. </a:t>
            </a:r>
          </a:p>
        </p:txBody>
      </p:sp>
      <p:pic>
        <p:nvPicPr>
          <p:cNvPr id="13" name="Picture 12">
            <a:extLst>
              <a:ext uri="{FF2B5EF4-FFF2-40B4-BE49-F238E27FC236}">
                <a16:creationId xmlns:a16="http://schemas.microsoft.com/office/drawing/2014/main" id="{5C142843-A640-B215-5187-F560974DD694}"/>
              </a:ext>
            </a:extLst>
          </p:cNvPr>
          <p:cNvPicPr>
            <a:picLocks noChangeAspect="1"/>
          </p:cNvPicPr>
          <p:nvPr/>
        </p:nvPicPr>
        <p:blipFill>
          <a:blip r:embed="rId4"/>
          <a:stretch>
            <a:fillRect/>
          </a:stretch>
        </p:blipFill>
        <p:spPr>
          <a:xfrm>
            <a:off x="5990650" y="4153031"/>
            <a:ext cx="2809875" cy="1152525"/>
          </a:xfrm>
          <a:prstGeom prst="rect">
            <a:avLst/>
          </a:prstGeom>
        </p:spPr>
      </p:pic>
      <p:sp>
        <p:nvSpPr>
          <p:cNvPr id="14" name="TextBox 13">
            <a:extLst>
              <a:ext uri="{FF2B5EF4-FFF2-40B4-BE49-F238E27FC236}">
                <a16:creationId xmlns:a16="http://schemas.microsoft.com/office/drawing/2014/main" id="{F2D6C662-CA99-ACA8-9D1B-5DA9B5735F14}"/>
              </a:ext>
            </a:extLst>
          </p:cNvPr>
          <p:cNvSpPr txBox="1"/>
          <p:nvPr/>
        </p:nvSpPr>
        <p:spPr>
          <a:xfrm>
            <a:off x="7562088" y="3876032"/>
            <a:ext cx="1029513" cy="276999"/>
          </a:xfrm>
          <a:prstGeom prst="rect">
            <a:avLst/>
          </a:prstGeom>
          <a:noFill/>
        </p:spPr>
        <p:txBody>
          <a:bodyPr wrap="none" rtlCol="0">
            <a:spAutoFit/>
          </a:bodyPr>
          <a:lstStyle/>
          <a:p>
            <a:r>
              <a:rPr lang="en-US" sz="1200" dirty="0">
                <a:solidFill>
                  <a:schemeClr val="accent1"/>
                </a:solidFill>
              </a:rPr>
              <a:t>Cipher Round</a:t>
            </a:r>
          </a:p>
        </p:txBody>
      </p:sp>
      <p:sp>
        <p:nvSpPr>
          <p:cNvPr id="15" name="TextBox 14">
            <a:extLst>
              <a:ext uri="{FF2B5EF4-FFF2-40B4-BE49-F238E27FC236}">
                <a16:creationId xmlns:a16="http://schemas.microsoft.com/office/drawing/2014/main" id="{B3F12005-8268-790B-2248-3CB064F4E0B4}"/>
              </a:ext>
            </a:extLst>
          </p:cNvPr>
          <p:cNvSpPr txBox="1"/>
          <p:nvPr/>
        </p:nvSpPr>
        <p:spPr>
          <a:xfrm>
            <a:off x="6096000" y="3876031"/>
            <a:ext cx="974434" cy="276999"/>
          </a:xfrm>
          <a:prstGeom prst="rect">
            <a:avLst/>
          </a:prstGeom>
          <a:noFill/>
        </p:spPr>
        <p:txBody>
          <a:bodyPr wrap="none" rtlCol="0">
            <a:spAutoFit/>
          </a:bodyPr>
          <a:lstStyle/>
          <a:p>
            <a:r>
              <a:rPr lang="en-US" sz="1200" dirty="0">
                <a:solidFill>
                  <a:schemeClr val="bg1">
                    <a:lumMod val="50000"/>
                  </a:schemeClr>
                </a:solidFill>
              </a:rPr>
              <a:t>Key Rotation</a:t>
            </a:r>
          </a:p>
        </p:txBody>
      </p:sp>
      <p:cxnSp>
        <p:nvCxnSpPr>
          <p:cNvPr id="17" name="Straight Arrow Connector 16">
            <a:extLst>
              <a:ext uri="{FF2B5EF4-FFF2-40B4-BE49-F238E27FC236}">
                <a16:creationId xmlns:a16="http://schemas.microsoft.com/office/drawing/2014/main" id="{6A60EAEE-D358-5FEC-5167-2D93ECBD9B76}"/>
              </a:ext>
            </a:extLst>
          </p:cNvPr>
          <p:cNvCxnSpPr>
            <a:stCxn id="11" idx="1"/>
          </p:cNvCxnSpPr>
          <p:nvPr/>
        </p:nvCxnSpPr>
        <p:spPr>
          <a:xfrm flipH="1" flipV="1">
            <a:off x="5251508" y="1988191"/>
            <a:ext cx="732611" cy="432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8D3A5E0-9521-6AC9-333C-1FE2DBB7B1ED}"/>
              </a:ext>
            </a:extLst>
          </p:cNvPr>
          <p:cNvSpPr txBox="1"/>
          <p:nvPr/>
        </p:nvSpPr>
        <p:spPr>
          <a:xfrm>
            <a:off x="1600899" y="3575131"/>
            <a:ext cx="974434" cy="276999"/>
          </a:xfrm>
          <a:prstGeom prst="rect">
            <a:avLst/>
          </a:prstGeom>
          <a:noFill/>
        </p:spPr>
        <p:txBody>
          <a:bodyPr wrap="none" rtlCol="0">
            <a:spAutoFit/>
          </a:bodyPr>
          <a:lstStyle/>
          <a:p>
            <a:r>
              <a:rPr lang="en-US" sz="1200" dirty="0">
                <a:solidFill>
                  <a:schemeClr val="bg1">
                    <a:lumMod val="50000"/>
                  </a:schemeClr>
                </a:solidFill>
              </a:rPr>
              <a:t>Key Rotation</a:t>
            </a:r>
          </a:p>
        </p:txBody>
      </p:sp>
      <p:sp>
        <p:nvSpPr>
          <p:cNvPr id="19" name="TextBox 18">
            <a:extLst>
              <a:ext uri="{FF2B5EF4-FFF2-40B4-BE49-F238E27FC236}">
                <a16:creationId xmlns:a16="http://schemas.microsoft.com/office/drawing/2014/main" id="{AC238670-9C6A-F941-6B13-766370E1C63E}"/>
              </a:ext>
            </a:extLst>
          </p:cNvPr>
          <p:cNvSpPr txBox="1"/>
          <p:nvPr/>
        </p:nvSpPr>
        <p:spPr>
          <a:xfrm>
            <a:off x="1578255" y="3365701"/>
            <a:ext cx="1029513" cy="276999"/>
          </a:xfrm>
          <a:prstGeom prst="rect">
            <a:avLst/>
          </a:prstGeom>
          <a:noFill/>
        </p:spPr>
        <p:txBody>
          <a:bodyPr wrap="none" rtlCol="0">
            <a:spAutoFit/>
          </a:bodyPr>
          <a:lstStyle/>
          <a:p>
            <a:r>
              <a:rPr lang="en-US" sz="1200" dirty="0">
                <a:solidFill>
                  <a:schemeClr val="accent1"/>
                </a:solidFill>
              </a:rPr>
              <a:t>Cipher Round</a:t>
            </a:r>
          </a:p>
        </p:txBody>
      </p:sp>
      <p:sp>
        <p:nvSpPr>
          <p:cNvPr id="20" name="TextBox 19">
            <a:extLst>
              <a:ext uri="{FF2B5EF4-FFF2-40B4-BE49-F238E27FC236}">
                <a16:creationId xmlns:a16="http://schemas.microsoft.com/office/drawing/2014/main" id="{2A668626-D612-7CBD-54B9-FF442BB6A133}"/>
              </a:ext>
            </a:extLst>
          </p:cNvPr>
          <p:cNvSpPr txBox="1"/>
          <p:nvPr/>
        </p:nvSpPr>
        <p:spPr>
          <a:xfrm>
            <a:off x="1447912" y="3956124"/>
            <a:ext cx="1029513" cy="276999"/>
          </a:xfrm>
          <a:prstGeom prst="rect">
            <a:avLst/>
          </a:prstGeom>
          <a:noFill/>
        </p:spPr>
        <p:txBody>
          <a:bodyPr wrap="none" rtlCol="0">
            <a:spAutoFit/>
          </a:bodyPr>
          <a:lstStyle/>
          <a:p>
            <a:r>
              <a:rPr lang="en-US" sz="1200" dirty="0">
                <a:solidFill>
                  <a:schemeClr val="accent1"/>
                </a:solidFill>
              </a:rPr>
              <a:t>Cipher Round</a:t>
            </a:r>
          </a:p>
        </p:txBody>
      </p:sp>
      <p:sp>
        <p:nvSpPr>
          <p:cNvPr id="21" name="TextBox 20">
            <a:extLst>
              <a:ext uri="{FF2B5EF4-FFF2-40B4-BE49-F238E27FC236}">
                <a16:creationId xmlns:a16="http://schemas.microsoft.com/office/drawing/2014/main" id="{E97EE894-E800-98ED-742E-4C1C50D1B47A}"/>
              </a:ext>
            </a:extLst>
          </p:cNvPr>
          <p:cNvSpPr txBox="1"/>
          <p:nvPr/>
        </p:nvSpPr>
        <p:spPr>
          <a:xfrm>
            <a:off x="3256431" y="6426140"/>
            <a:ext cx="5875677" cy="646331"/>
          </a:xfrm>
          <a:prstGeom prst="rect">
            <a:avLst/>
          </a:prstGeom>
          <a:noFill/>
        </p:spPr>
        <p:txBody>
          <a:bodyPr wrap="square" rtlCol="0">
            <a:spAutoFit/>
          </a:bodyPr>
          <a:lstStyle/>
          <a:p>
            <a:r>
              <a:rPr lang="en-US" sz="1800" dirty="0">
                <a:solidFill>
                  <a:srgbClr val="FFFFFF"/>
                </a:solidFill>
              </a:rPr>
              <a:t>https://github.com/caleb1000/speck_cipher</a:t>
            </a:r>
          </a:p>
          <a:p>
            <a:endParaRPr lang="en-US" dirty="0"/>
          </a:p>
        </p:txBody>
      </p:sp>
    </p:spTree>
    <p:extLst>
      <p:ext uri="{BB962C8B-B14F-4D97-AF65-F5344CB8AC3E}">
        <p14:creationId xmlns:p14="http://schemas.microsoft.com/office/powerpoint/2010/main" val="2343479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1395-7CE9-CCFF-638B-233139EAE853}"/>
              </a:ext>
            </a:extLst>
          </p:cNvPr>
          <p:cNvSpPr>
            <a:spLocks noGrp="1"/>
          </p:cNvSpPr>
          <p:nvPr>
            <p:ph type="title"/>
          </p:nvPr>
        </p:nvSpPr>
        <p:spPr/>
        <p:txBody>
          <a:bodyPr/>
          <a:lstStyle/>
          <a:p>
            <a:r>
              <a:rPr lang="en-US" dirty="0"/>
              <a:t>LFSR [Linear-Feedback Shift Register]</a:t>
            </a:r>
            <a:br>
              <a:rPr lang="en-US" dirty="0"/>
            </a:br>
            <a:r>
              <a:rPr lang="en-US" dirty="0"/>
              <a:t>(Stream Cipher)</a:t>
            </a:r>
          </a:p>
        </p:txBody>
      </p:sp>
      <p:sp>
        <p:nvSpPr>
          <p:cNvPr id="4" name="Content Placeholder 3">
            <a:extLst>
              <a:ext uri="{FF2B5EF4-FFF2-40B4-BE49-F238E27FC236}">
                <a16:creationId xmlns:a16="http://schemas.microsoft.com/office/drawing/2014/main" id="{2D332B05-9259-23B7-7C02-34355AD0E938}"/>
              </a:ext>
            </a:extLst>
          </p:cNvPr>
          <p:cNvSpPr>
            <a:spLocks noGrp="1"/>
          </p:cNvSpPr>
          <p:nvPr>
            <p:ph sz="half" idx="2"/>
          </p:nvPr>
        </p:nvSpPr>
        <p:spPr>
          <a:xfrm>
            <a:off x="6693444" y="1921391"/>
            <a:ext cx="4937760" cy="4023360"/>
          </a:xfrm>
        </p:spPr>
        <p:txBody>
          <a:bodyPr/>
          <a:lstStyle/>
          <a:p>
            <a:endParaRPr lang="en-US" dirty="0"/>
          </a:p>
          <a:p>
            <a:r>
              <a:rPr lang="en-US" b="1" dirty="0"/>
              <a:t>     Can we get to an example please?…</a:t>
            </a:r>
          </a:p>
          <a:p>
            <a:endParaRPr lang="en-US" dirty="0"/>
          </a:p>
        </p:txBody>
      </p:sp>
      <p:sp>
        <p:nvSpPr>
          <p:cNvPr id="8" name="Content Placeholder 7">
            <a:extLst>
              <a:ext uri="{FF2B5EF4-FFF2-40B4-BE49-F238E27FC236}">
                <a16:creationId xmlns:a16="http://schemas.microsoft.com/office/drawing/2014/main" id="{D74EE499-28A8-C71F-4446-173DFECDA711}"/>
              </a:ext>
            </a:extLst>
          </p:cNvPr>
          <p:cNvSpPr>
            <a:spLocks noGrp="1"/>
          </p:cNvSpPr>
          <p:nvPr>
            <p:ph sz="half" idx="1"/>
          </p:nvPr>
        </p:nvSpPr>
        <p:spPr/>
        <p:txBody>
          <a:bodyPr/>
          <a:lstStyle/>
          <a:p>
            <a:r>
              <a:rPr lang="en-US" dirty="0"/>
              <a:t>This cipher is known as a </a:t>
            </a:r>
            <a:r>
              <a:rPr lang="en-US" u="sng" dirty="0"/>
              <a:t>Synchronous Stream Cipher</a:t>
            </a:r>
            <a:r>
              <a:rPr lang="en-US" dirty="0"/>
              <a:t>, meaning that to encrypt/decrypt the sender and receiver much transmit error free data that is in proper order. If the target bytes are out of order, then attempts to decrypt the message will fail. </a:t>
            </a:r>
          </a:p>
          <a:p>
            <a:r>
              <a:rPr lang="en-US" dirty="0"/>
              <a:t>Essentially, the current byte rely on the previous byte for the proper encryption/decryption. This means that even a small error (such as a single bit flip) can cause the remainder of the encrypted message to be indecipherable. </a:t>
            </a:r>
          </a:p>
        </p:txBody>
      </p:sp>
      <p:pic>
        <p:nvPicPr>
          <p:cNvPr id="10" name="Picture 9" descr="Sad gray cat">
            <a:extLst>
              <a:ext uri="{FF2B5EF4-FFF2-40B4-BE49-F238E27FC236}">
                <a16:creationId xmlns:a16="http://schemas.microsoft.com/office/drawing/2014/main" id="{AA7C8412-DCB5-A66C-59B1-79B72DF9B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976" y="3168009"/>
            <a:ext cx="3489820" cy="2326546"/>
          </a:xfrm>
          <a:prstGeom prst="rect">
            <a:avLst/>
          </a:prstGeom>
        </p:spPr>
      </p:pic>
    </p:spTree>
    <p:extLst>
      <p:ext uri="{BB962C8B-B14F-4D97-AF65-F5344CB8AC3E}">
        <p14:creationId xmlns:p14="http://schemas.microsoft.com/office/powerpoint/2010/main" val="275747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3360-CBD1-1333-942F-5145A1D4070F}"/>
              </a:ext>
            </a:extLst>
          </p:cNvPr>
          <p:cNvSpPr>
            <a:spLocks noGrp="1"/>
          </p:cNvSpPr>
          <p:nvPr>
            <p:ph type="title"/>
          </p:nvPr>
        </p:nvSpPr>
        <p:spPr>
          <a:xfrm>
            <a:off x="2486675" y="114991"/>
            <a:ext cx="6598603" cy="597487"/>
          </a:xfrm>
        </p:spPr>
        <p:txBody>
          <a:bodyPr>
            <a:normAutofit fontScale="90000"/>
          </a:bodyPr>
          <a:lstStyle/>
          <a:p>
            <a:r>
              <a:rPr lang="en-US" sz="4000" dirty="0"/>
              <a:t>LFSR Cipher Algorithm Pseudo Code</a:t>
            </a:r>
          </a:p>
        </p:txBody>
      </p:sp>
      <p:sp>
        <p:nvSpPr>
          <p:cNvPr id="3" name="Content Placeholder 2">
            <a:extLst>
              <a:ext uri="{FF2B5EF4-FFF2-40B4-BE49-F238E27FC236}">
                <a16:creationId xmlns:a16="http://schemas.microsoft.com/office/drawing/2014/main" id="{8EBA60D1-FBB6-A29B-8052-63E5F5F1EF6F}"/>
              </a:ext>
            </a:extLst>
          </p:cNvPr>
          <p:cNvSpPr>
            <a:spLocks noGrp="1"/>
          </p:cNvSpPr>
          <p:nvPr>
            <p:ph sz="half" idx="1"/>
          </p:nvPr>
        </p:nvSpPr>
        <p:spPr>
          <a:xfrm>
            <a:off x="1206907" y="1470517"/>
            <a:ext cx="10228448" cy="4593002"/>
          </a:xfrm>
        </p:spPr>
        <p:txBody>
          <a:bodyPr>
            <a:normAutofit fontScale="55000" lnSpcReduction="20000"/>
          </a:bodyPr>
          <a:lstStyle/>
          <a:p>
            <a:pPr marL="0" indent="0">
              <a:lnSpc>
                <a:spcPct val="100000"/>
              </a:lnSpc>
              <a:buNone/>
            </a:pPr>
            <a:r>
              <a:rPr lang="en-US" dirty="0"/>
              <a:t>        Assume F is the value of the feedback, PT is the plain text, and S is the current value of the shift register, the next state of the cipher is calculated by the following steps: </a:t>
            </a:r>
          </a:p>
          <a:p>
            <a:pPr marL="0" indent="0">
              <a:lnSpc>
                <a:spcPct val="100000"/>
              </a:lnSpc>
              <a:buNone/>
            </a:pPr>
            <a:r>
              <a:rPr lang="en-US" b="1" dirty="0"/>
              <a:t>for ( int x = 0 ; x&lt;8 ; x++){</a:t>
            </a:r>
          </a:p>
          <a:p>
            <a:pPr marL="0" indent="0">
              <a:lnSpc>
                <a:spcPct val="100000"/>
              </a:lnSpc>
              <a:buNone/>
            </a:pPr>
            <a:r>
              <a:rPr lang="en-US" b="1" dirty="0"/>
              <a:t>	//for each byte of the plain text we need to loop through this 8 times (steps)</a:t>
            </a:r>
          </a:p>
          <a:p>
            <a:pPr marL="0" indent="0">
              <a:lnSpc>
                <a:spcPct val="100000"/>
              </a:lnSpc>
              <a:buNone/>
            </a:pPr>
            <a:r>
              <a:rPr lang="en-US" b="1" dirty="0"/>
              <a:t>	if ( 0x01 &amp; S == 0){</a:t>
            </a:r>
          </a:p>
          <a:p>
            <a:pPr marL="0" indent="0">
              <a:lnSpc>
                <a:spcPct val="100000"/>
              </a:lnSpc>
              <a:buNone/>
            </a:pPr>
            <a:r>
              <a:rPr lang="en-US" b="1" dirty="0"/>
              <a:t>		//If the current shift register’s lowest bit is 0, simply shift the current shift register right one bit</a:t>
            </a:r>
          </a:p>
          <a:p>
            <a:pPr marL="0" indent="0">
              <a:lnSpc>
                <a:spcPct val="100000"/>
              </a:lnSpc>
              <a:buNone/>
            </a:pPr>
            <a:r>
              <a:rPr lang="en-US" b="1" dirty="0"/>
              <a:t>		S = S&gt;&gt;1;</a:t>
            </a:r>
          </a:p>
          <a:p>
            <a:pPr marL="0" indent="0">
              <a:lnSpc>
                <a:spcPct val="100000"/>
              </a:lnSpc>
              <a:buNone/>
            </a:pPr>
            <a:r>
              <a:rPr lang="en-US" b="1" dirty="0"/>
              <a:t>	}</a:t>
            </a:r>
          </a:p>
          <a:p>
            <a:pPr marL="0" indent="0">
              <a:lnSpc>
                <a:spcPct val="100000"/>
              </a:lnSpc>
              <a:buNone/>
            </a:pPr>
            <a:r>
              <a:rPr lang="en-US" b="1" dirty="0"/>
              <a:t>	else{</a:t>
            </a:r>
          </a:p>
          <a:p>
            <a:pPr marL="0" indent="0">
              <a:lnSpc>
                <a:spcPct val="100000"/>
              </a:lnSpc>
              <a:buNone/>
            </a:pPr>
            <a:r>
              <a:rPr lang="en-US" b="1" dirty="0"/>
              <a:t> 	// If the current shift register’s lowest bit is 1 simply shift the current shift register right by one bit and XOR it with the value of F</a:t>
            </a:r>
          </a:p>
          <a:p>
            <a:pPr marL="0" indent="0">
              <a:lnSpc>
                <a:spcPct val="100000"/>
              </a:lnSpc>
              <a:buNone/>
            </a:pPr>
            <a:r>
              <a:rPr lang="en-US" b="1" dirty="0"/>
              <a:t>		S = (S&gt;&gt;1) ^ F  </a:t>
            </a:r>
          </a:p>
          <a:p>
            <a:pPr marL="0" indent="0">
              <a:lnSpc>
                <a:spcPct val="100000"/>
              </a:lnSpc>
              <a:buNone/>
            </a:pPr>
            <a:r>
              <a:rPr lang="en-US" b="1" dirty="0"/>
              <a:t>	}</a:t>
            </a:r>
          </a:p>
          <a:p>
            <a:pPr marL="0" indent="0">
              <a:lnSpc>
                <a:spcPct val="100000"/>
              </a:lnSpc>
              <a:buNone/>
            </a:pPr>
            <a:r>
              <a:rPr lang="en-US" b="1" dirty="0"/>
              <a:t>}</a:t>
            </a:r>
          </a:p>
          <a:p>
            <a:pPr marL="0" indent="0">
              <a:lnSpc>
                <a:spcPct val="100000"/>
              </a:lnSpc>
              <a:buNone/>
            </a:pPr>
            <a:r>
              <a:rPr lang="en-US" b="1" dirty="0"/>
              <a:t>uint8_t encrypted_byte = (S &amp; 0xFF) ^  PT[index]; // XOR the current plain text byte with the value gotten from the loop. Repeat for every byte in the plain text</a:t>
            </a:r>
          </a:p>
          <a:p>
            <a:endParaRPr lang="en-US" dirty="0"/>
          </a:p>
        </p:txBody>
      </p:sp>
      <p:sp>
        <p:nvSpPr>
          <p:cNvPr id="5" name="TextBox 4">
            <a:extLst>
              <a:ext uri="{FF2B5EF4-FFF2-40B4-BE49-F238E27FC236}">
                <a16:creationId xmlns:a16="http://schemas.microsoft.com/office/drawing/2014/main" id="{E62988F6-E9F5-E308-2A41-219A522E1141}"/>
              </a:ext>
            </a:extLst>
          </p:cNvPr>
          <p:cNvSpPr txBox="1"/>
          <p:nvPr/>
        </p:nvSpPr>
        <p:spPr>
          <a:xfrm>
            <a:off x="579657" y="793895"/>
            <a:ext cx="11267575" cy="738664"/>
          </a:xfrm>
          <a:prstGeom prst="rect">
            <a:avLst/>
          </a:prstGeom>
          <a:noFill/>
        </p:spPr>
        <p:txBody>
          <a:bodyPr wrap="square" rtlCol="0">
            <a:spAutoFit/>
          </a:bodyPr>
          <a:lstStyle/>
          <a:p>
            <a:r>
              <a:rPr lang="en-US" sz="1200" b="1" u="sng" dirty="0">
                <a:solidFill>
                  <a:schemeClr val="tx1">
                    <a:lumMod val="75000"/>
                    <a:lumOff val="25000"/>
                  </a:schemeClr>
                </a:solidFill>
              </a:rPr>
              <a:t>Using the following algorithm, we loop 8 times for each byte in the plain text (for example if the plain text is 4 bytes long, we will loop a total of 32 times). After every 8 loops we use the lowest byte of the state register S and XOR it with the current byte from the plain text. We continue this step until all bytes of the plain text have been encrypted.</a:t>
            </a:r>
          </a:p>
          <a:p>
            <a:endParaRPr lang="en-US" dirty="0"/>
          </a:p>
        </p:txBody>
      </p:sp>
    </p:spTree>
    <p:extLst>
      <p:ext uri="{BB962C8B-B14F-4D97-AF65-F5344CB8AC3E}">
        <p14:creationId xmlns:p14="http://schemas.microsoft.com/office/powerpoint/2010/main" val="349686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40DDFB-1918-FA4E-2403-40DA6B049609}"/>
              </a:ext>
            </a:extLst>
          </p:cNvPr>
          <p:cNvSpPr txBox="1"/>
          <p:nvPr/>
        </p:nvSpPr>
        <p:spPr>
          <a:xfrm>
            <a:off x="385894" y="678230"/>
            <a:ext cx="3701386" cy="1308050"/>
          </a:xfrm>
          <a:prstGeom prst="rect">
            <a:avLst/>
          </a:prstGeom>
          <a:noFill/>
        </p:spPr>
        <p:txBody>
          <a:bodyPr wrap="square" rtlCol="0">
            <a:spAutoFit/>
          </a:bodyPr>
          <a:lstStyle/>
          <a:p>
            <a:pPr lvl="0" defTabSz="914400">
              <a:spcBef>
                <a:spcPts val="1200"/>
              </a:spcBef>
              <a:spcAft>
                <a:spcPts val="200"/>
              </a:spcAft>
              <a:buClr>
                <a:srgbClr val="E48312"/>
              </a:buClr>
              <a:buSzPct val="100000"/>
            </a:pPr>
            <a:r>
              <a:rPr lang="en-US" sz="1100" u="sng" dirty="0">
                <a:solidFill>
                  <a:srgbClr val="000000">
                    <a:lumMod val="75000"/>
                    <a:lumOff val="25000"/>
                  </a:srgbClr>
                </a:solidFill>
                <a:latin typeface="Calibri" panose="020F0502020204030204" pitchFamily="34" charset="0"/>
                <a:cs typeface="Calibri" panose="020F0502020204030204" pitchFamily="34" charset="0"/>
              </a:rPr>
              <a:t>Step 1</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Initial S = 0001001000110100010101100111100</a:t>
            </a:r>
            <a:r>
              <a:rPr lang="en-US" sz="1100" dirty="0">
                <a:solidFill>
                  <a:srgbClr val="FF0000"/>
                </a:solidFill>
                <a:latin typeface="Calibri" panose="020F0502020204030204" pitchFamily="34" charset="0"/>
                <a:cs typeface="Calibri" panose="020F0502020204030204" pitchFamily="34" charset="0"/>
              </a:rPr>
              <a:t>0</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Because the lowest bit of S is zero, we shift S right by one bit</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New S = </a:t>
            </a:r>
            <a:r>
              <a:rPr lang="en-US" sz="1100" dirty="0">
                <a:solidFill>
                  <a:srgbClr val="00B050"/>
                </a:solidFill>
                <a:latin typeface="Calibri" panose="020F0502020204030204" pitchFamily="34" charset="0"/>
                <a:cs typeface="Calibri" panose="020F0502020204030204" pitchFamily="34" charset="0"/>
              </a:rPr>
              <a:t>0</a:t>
            </a:r>
            <a:r>
              <a:rPr lang="en-US" sz="1100" dirty="0">
                <a:solidFill>
                  <a:srgbClr val="000000">
                    <a:lumMod val="75000"/>
                    <a:lumOff val="25000"/>
                  </a:srgbClr>
                </a:solidFill>
                <a:latin typeface="Calibri" panose="020F0502020204030204" pitchFamily="34" charset="0"/>
                <a:cs typeface="Calibri" panose="020F0502020204030204" pitchFamily="34" charset="0"/>
              </a:rPr>
              <a:t>0001001000110100010101100111100</a:t>
            </a:r>
          </a:p>
        </p:txBody>
      </p:sp>
      <p:sp>
        <p:nvSpPr>
          <p:cNvPr id="3" name="TextBox 2">
            <a:extLst>
              <a:ext uri="{FF2B5EF4-FFF2-40B4-BE49-F238E27FC236}">
                <a16:creationId xmlns:a16="http://schemas.microsoft.com/office/drawing/2014/main" id="{95ABAB9B-B21B-4A97-38CB-4E2F0E1FEAEE}"/>
              </a:ext>
            </a:extLst>
          </p:cNvPr>
          <p:cNvSpPr txBox="1"/>
          <p:nvPr/>
        </p:nvSpPr>
        <p:spPr>
          <a:xfrm>
            <a:off x="293614" y="2029636"/>
            <a:ext cx="4067799" cy="1240340"/>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2</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zero, we shift S right by one bit</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000100100011010001010110011110</a:t>
            </a:r>
          </a:p>
        </p:txBody>
      </p:sp>
      <p:sp>
        <p:nvSpPr>
          <p:cNvPr id="4" name="TextBox 3">
            <a:extLst>
              <a:ext uri="{FF2B5EF4-FFF2-40B4-BE49-F238E27FC236}">
                <a16:creationId xmlns:a16="http://schemas.microsoft.com/office/drawing/2014/main" id="{29102D4F-1FEB-D310-B36D-99278EB83159}"/>
              </a:ext>
            </a:extLst>
          </p:cNvPr>
          <p:cNvSpPr txBox="1"/>
          <p:nvPr/>
        </p:nvSpPr>
        <p:spPr>
          <a:xfrm>
            <a:off x="8368018" y="576253"/>
            <a:ext cx="4228052" cy="261610"/>
          </a:xfrm>
          <a:prstGeom prst="rect">
            <a:avLst/>
          </a:prstGeom>
          <a:noFill/>
        </p:spPr>
        <p:txBody>
          <a:bodyPr wrap="square" rtlCol="0">
            <a:spAutoFit/>
          </a:bodyPr>
          <a:lstStyle/>
          <a:p>
            <a:r>
              <a:rPr lang="en-US" sz="1100" dirty="0"/>
              <a:t>F = Feedback Register, PT =Plain Text, S =  Shift Register</a:t>
            </a:r>
          </a:p>
        </p:txBody>
      </p:sp>
      <p:sp>
        <p:nvSpPr>
          <p:cNvPr id="5" name="TextBox 4">
            <a:extLst>
              <a:ext uri="{FF2B5EF4-FFF2-40B4-BE49-F238E27FC236}">
                <a16:creationId xmlns:a16="http://schemas.microsoft.com/office/drawing/2014/main" id="{DE2CF013-F9FE-2F23-643F-53C0422ECA64}"/>
              </a:ext>
            </a:extLst>
          </p:cNvPr>
          <p:cNvSpPr txBox="1"/>
          <p:nvPr/>
        </p:nvSpPr>
        <p:spPr>
          <a:xfrm>
            <a:off x="6574386" y="16313"/>
            <a:ext cx="5605317" cy="861774"/>
          </a:xfrm>
          <a:prstGeom prst="rect">
            <a:avLst/>
          </a:prstGeom>
          <a:noFill/>
        </p:spPr>
        <p:txBody>
          <a:bodyPr wrap="none" rtlCol="0">
            <a:spAutoFit/>
          </a:bodyPr>
          <a:lstStyle/>
          <a:p>
            <a:r>
              <a:rPr lang="en-US" sz="1600" b="1" u="sng" dirty="0">
                <a:solidFill>
                  <a:schemeClr val="tx1">
                    <a:lumMod val="75000"/>
                    <a:lumOff val="25000"/>
                  </a:schemeClr>
                </a:solidFill>
              </a:rPr>
              <a:t>Assume F = 0xDEADBEEF and the initial value of S = 0x12345678</a:t>
            </a:r>
          </a:p>
          <a:p>
            <a:r>
              <a:rPr lang="en-US" sz="1600" b="1" u="sng" dirty="0">
                <a:solidFill>
                  <a:schemeClr val="tx1">
                    <a:lumMod val="75000"/>
                    <a:lumOff val="25000"/>
                  </a:schemeClr>
                </a:solidFill>
              </a:rPr>
              <a:t>Assume plain text is “caci” (In Hex -&gt; 0x63, 0x61, 0x63, 0x69)</a:t>
            </a:r>
          </a:p>
          <a:p>
            <a:endParaRPr lang="en-US" dirty="0"/>
          </a:p>
        </p:txBody>
      </p:sp>
      <p:sp>
        <p:nvSpPr>
          <p:cNvPr id="6" name="Title 1">
            <a:extLst>
              <a:ext uri="{FF2B5EF4-FFF2-40B4-BE49-F238E27FC236}">
                <a16:creationId xmlns:a16="http://schemas.microsoft.com/office/drawing/2014/main" id="{F4BB2E8B-0109-D8D6-E560-F8B3978BB835}"/>
              </a:ext>
            </a:extLst>
          </p:cNvPr>
          <p:cNvSpPr txBox="1">
            <a:spLocks/>
          </p:cNvSpPr>
          <p:nvPr/>
        </p:nvSpPr>
        <p:spPr>
          <a:xfrm>
            <a:off x="196165" y="14115"/>
            <a:ext cx="10144118" cy="607529"/>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Example: Encrypt First Byte</a:t>
            </a:r>
          </a:p>
        </p:txBody>
      </p:sp>
      <p:sp>
        <p:nvSpPr>
          <p:cNvPr id="7" name="TextBox 6">
            <a:extLst>
              <a:ext uri="{FF2B5EF4-FFF2-40B4-BE49-F238E27FC236}">
                <a16:creationId xmlns:a16="http://schemas.microsoft.com/office/drawing/2014/main" id="{16E1D371-6917-3E77-0E8D-35C0DED3514B}"/>
              </a:ext>
            </a:extLst>
          </p:cNvPr>
          <p:cNvSpPr txBox="1"/>
          <p:nvPr/>
        </p:nvSpPr>
        <p:spPr>
          <a:xfrm>
            <a:off x="293614" y="3309591"/>
            <a:ext cx="5223871" cy="1240340"/>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3</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zero, we shift S right by one bit</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a:t>
            </a:r>
          </a:p>
        </p:txBody>
      </p:sp>
      <p:sp>
        <p:nvSpPr>
          <p:cNvPr id="8" name="TextBox 7">
            <a:extLst>
              <a:ext uri="{FF2B5EF4-FFF2-40B4-BE49-F238E27FC236}">
                <a16:creationId xmlns:a16="http://schemas.microsoft.com/office/drawing/2014/main" id="{B2C86F34-8AC8-BCEA-4727-B807BF58FB66}"/>
              </a:ext>
            </a:extLst>
          </p:cNvPr>
          <p:cNvSpPr txBox="1"/>
          <p:nvPr/>
        </p:nvSpPr>
        <p:spPr>
          <a:xfrm>
            <a:off x="292061" y="4579961"/>
            <a:ext cx="5223871" cy="1572225"/>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4</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1</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one, we shift S right by one bit and XOR it with F</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0000</a:t>
            </a:r>
            <a:r>
              <a:rPr kumimoji="0" lang="en-US" sz="11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0001001000110100010101100111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XOR 11011110101011011011111011101111</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11011111100011101111101110001000</a:t>
            </a:r>
          </a:p>
        </p:txBody>
      </p:sp>
      <p:sp>
        <p:nvSpPr>
          <p:cNvPr id="10" name="TextBox 9">
            <a:extLst>
              <a:ext uri="{FF2B5EF4-FFF2-40B4-BE49-F238E27FC236}">
                <a16:creationId xmlns:a16="http://schemas.microsoft.com/office/drawing/2014/main" id="{BCBE839D-D3B9-EE53-6241-79CD8FF79BEC}"/>
              </a:ext>
            </a:extLst>
          </p:cNvPr>
          <p:cNvSpPr txBox="1"/>
          <p:nvPr/>
        </p:nvSpPr>
        <p:spPr>
          <a:xfrm>
            <a:off x="5568139" y="1940722"/>
            <a:ext cx="3934437" cy="1399166"/>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6</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zero, we shift S right by one bit</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403FD55-DFF8-17BB-D174-4692234BB50E}"/>
              </a:ext>
            </a:extLst>
          </p:cNvPr>
          <p:cNvSpPr txBox="1"/>
          <p:nvPr/>
        </p:nvSpPr>
        <p:spPr>
          <a:xfrm>
            <a:off x="5587753" y="3269976"/>
            <a:ext cx="4555222" cy="1399166"/>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7</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zero, we shift S right by one bit</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48ED544-8112-2F63-9D06-2C9082DC1158}"/>
              </a:ext>
            </a:extLst>
          </p:cNvPr>
          <p:cNvSpPr txBox="1"/>
          <p:nvPr/>
        </p:nvSpPr>
        <p:spPr>
          <a:xfrm>
            <a:off x="5550126" y="637146"/>
            <a:ext cx="3701386" cy="1399166"/>
          </a:xfrm>
          <a:prstGeom prst="rect">
            <a:avLst/>
          </a:prstGeom>
          <a:noFill/>
        </p:spPr>
        <p:txBody>
          <a:bodyPr wrap="square" rtlCol="0">
            <a:spAutoFit/>
          </a:bodyPr>
          <a:lstStyle/>
          <a:p>
            <a:pPr lvl="0">
              <a:lnSpc>
                <a:spcPct val="200000"/>
              </a:lnSpc>
              <a:defRPr/>
            </a:pPr>
            <a:r>
              <a:rPr lang="en-US" sz="1100" u="sng" dirty="0">
                <a:solidFill>
                  <a:schemeClr val="tx1">
                    <a:lumMod val="75000"/>
                    <a:lumOff val="25000"/>
                  </a:schemeClr>
                </a:solidFill>
                <a:latin typeface="Calibri" panose="020F0502020204030204" pitchFamily="34" charset="0"/>
                <a:cs typeface="Calibri" panose="020F0502020204030204" pitchFamily="34" charset="0"/>
              </a:rPr>
              <a:t>Step 5</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Current S = </a:t>
            </a:r>
            <a:r>
              <a:rPr lang="en-US" sz="1100" dirty="0">
                <a:solidFill>
                  <a:srgbClr val="E48312"/>
                </a:solidFill>
                <a:latin typeface="Calibri" panose="020F0502020204030204" pitchFamily="34" charset="0"/>
                <a:cs typeface="Calibri" panose="020F0502020204030204" pitchFamily="34" charset="0"/>
              </a:rPr>
              <a:t>1101111110001110111110111000100</a:t>
            </a:r>
            <a:r>
              <a:rPr lang="en-US" sz="1100" dirty="0">
                <a:solidFill>
                  <a:srgbClr val="FF0000"/>
                </a:solidFill>
                <a:latin typeface="Calibri" panose="020F0502020204030204" pitchFamily="34" charset="0"/>
                <a:cs typeface="Calibri" panose="020F0502020204030204" pitchFamily="34" charset="0"/>
              </a:rPr>
              <a:t>0</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Because t</a:t>
            </a:r>
            <a:r>
              <a:rPr lang="en-US" sz="1100" dirty="0">
                <a:solidFill>
                  <a:srgbClr val="000000">
                    <a:lumMod val="75000"/>
                    <a:lumOff val="25000"/>
                  </a:srgbClr>
                </a:solidFill>
                <a:latin typeface="Calibri" panose="020F0502020204030204" pitchFamily="34" charset="0"/>
                <a:cs typeface="Calibri" panose="020F0502020204030204" pitchFamily="34" charset="0"/>
              </a:rPr>
              <a:t>he lowest bit of S is zero, we shift S right by one bit</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New S = </a:t>
            </a:r>
            <a:r>
              <a:rPr lang="en-US" sz="1100" dirty="0">
                <a:solidFill>
                  <a:srgbClr val="00B050"/>
                </a:solidFill>
                <a:latin typeface="Calibri" panose="020F0502020204030204" pitchFamily="34" charset="0"/>
                <a:cs typeface="Calibri" panose="020F0502020204030204" pitchFamily="34" charset="0"/>
              </a:rPr>
              <a:t>0</a:t>
            </a:r>
            <a:r>
              <a:rPr lang="en-US" sz="1100" dirty="0">
                <a:solidFill>
                  <a:srgbClr val="E48312"/>
                </a:solidFill>
                <a:latin typeface="Calibri" panose="020F0502020204030204" pitchFamily="34" charset="0"/>
                <a:cs typeface="Calibri" panose="020F0502020204030204" pitchFamily="34" charset="0"/>
              </a:rPr>
              <a:t>1101111110001110111110111000100</a:t>
            </a:r>
          </a:p>
        </p:txBody>
      </p:sp>
      <p:sp>
        <p:nvSpPr>
          <p:cNvPr id="13" name="TextBox 12">
            <a:extLst>
              <a:ext uri="{FF2B5EF4-FFF2-40B4-BE49-F238E27FC236}">
                <a16:creationId xmlns:a16="http://schemas.microsoft.com/office/drawing/2014/main" id="{2D9AF202-01F7-3B00-A5C3-FDE98FDC928C}"/>
              </a:ext>
            </a:extLst>
          </p:cNvPr>
          <p:cNvSpPr txBox="1"/>
          <p:nvPr/>
        </p:nvSpPr>
        <p:spPr>
          <a:xfrm>
            <a:off x="5616584" y="4533472"/>
            <a:ext cx="5989740" cy="1737720"/>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8</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1</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one, we shift S right by one bit and XOR it with F</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XOR 11011110101011011011111011101111</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Final S = </a:t>
            </a: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11010011010101010101000101010111</a:t>
            </a:r>
          </a:p>
        </p:txBody>
      </p:sp>
    </p:spTree>
    <p:extLst>
      <p:ext uri="{BB962C8B-B14F-4D97-AF65-F5344CB8AC3E}">
        <p14:creationId xmlns:p14="http://schemas.microsoft.com/office/powerpoint/2010/main" val="422109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0" grpId="0"/>
      <p:bldP spid="11" grpId="0"/>
      <p:bldP spid="12"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E522B5-1925-B4FD-4E75-D29DE48C6895}"/>
              </a:ext>
            </a:extLst>
          </p:cNvPr>
          <p:cNvSpPr txBox="1"/>
          <p:nvPr/>
        </p:nvSpPr>
        <p:spPr>
          <a:xfrm>
            <a:off x="2370108" y="1831544"/>
            <a:ext cx="6983618" cy="4815485"/>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After</a:t>
            </a:r>
            <a:r>
              <a:rPr kumimoji="0" lang="en-US" b="0" i="0" u="sng" strike="noStrike" kern="1200" cap="none" spc="0" normalizeH="0" noProof="0" dirty="0">
                <a:ln>
                  <a:noFill/>
                </a:ln>
                <a:solidFill>
                  <a:schemeClr val="tx1">
                    <a:lumMod val="75000"/>
                    <a:lumOff val="25000"/>
                  </a:schemeClr>
                </a:solidFill>
                <a:effectLst/>
                <a:uLnTx/>
                <a:uFillTx/>
                <a:latin typeface="Calibri" panose="020F0502020204030204"/>
                <a:ea typeface="+mn-ea"/>
                <a:cs typeface="+mn-cs"/>
              </a:rPr>
              <a:t> eight steps we get the </a:t>
            </a:r>
            <a:r>
              <a:rPr kumimoji="0" lang="en-US"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following S value</a:t>
            </a:r>
          </a:p>
          <a:p>
            <a:pPr marL="0" marR="0" lvl="0" indent="0" algn="l" defTabSz="457200" rtl="0" eaLnBrk="1" fontAlgn="auto" latinLnBrk="0" hangingPunct="1">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Final S = 11010011010101010101000101010111</a:t>
            </a:r>
          </a:p>
          <a:p>
            <a:r>
              <a:rPr lang="en-US" dirty="0">
                <a:solidFill>
                  <a:schemeClr val="tx1">
                    <a:lumMod val="75000"/>
                    <a:lumOff val="25000"/>
                  </a:schemeClr>
                </a:solidFill>
              </a:rPr>
              <a:t>Final S in Hex = 0xD3555157</a:t>
            </a:r>
          </a:p>
          <a:p>
            <a:r>
              <a:rPr lang="en-US" dirty="0">
                <a:solidFill>
                  <a:schemeClr val="tx1">
                    <a:lumMod val="75000"/>
                    <a:lumOff val="25000"/>
                  </a:schemeClr>
                </a:solidFill>
              </a:rPr>
              <a:t>Lowest S byte: S(0) = 0x57</a:t>
            </a:r>
          </a:p>
          <a:p>
            <a:r>
              <a:rPr lang="en-US" dirty="0">
                <a:solidFill>
                  <a:schemeClr val="tx1">
                    <a:lumMod val="75000"/>
                    <a:lumOff val="25000"/>
                  </a:schemeClr>
                </a:solidFill>
              </a:rPr>
              <a:t>Plain text = 0x63616369</a:t>
            </a:r>
          </a:p>
          <a:p>
            <a:r>
              <a:rPr lang="en-US" dirty="0">
                <a:solidFill>
                  <a:schemeClr val="tx1">
                    <a:lumMod val="75000"/>
                    <a:lumOff val="25000"/>
                  </a:schemeClr>
                </a:solidFill>
              </a:rPr>
              <a:t>First plain text byte: PT(0) = 0x63</a:t>
            </a:r>
          </a:p>
          <a:p>
            <a:r>
              <a:rPr lang="en-US" dirty="0">
                <a:solidFill>
                  <a:schemeClr val="tx1">
                    <a:lumMod val="75000"/>
                    <a:lumOff val="25000"/>
                  </a:schemeClr>
                </a:solidFill>
                <a:highlight>
                  <a:srgbClr val="FFFF00"/>
                </a:highlight>
              </a:rPr>
              <a:t>S(0) XOR PT(0) = 0x34</a:t>
            </a:r>
          </a:p>
          <a:p>
            <a:endParaRPr lang="en-US" dirty="0">
              <a:solidFill>
                <a:schemeClr val="tx1">
                  <a:lumMod val="75000"/>
                  <a:lumOff val="25000"/>
                </a:schemeClr>
              </a:solidFill>
              <a:highlight>
                <a:srgbClr val="FFFF00"/>
              </a:highlight>
            </a:endParaRPr>
          </a:p>
          <a:p>
            <a:r>
              <a:rPr lang="en-US" dirty="0">
                <a:solidFill>
                  <a:schemeClr val="tx1">
                    <a:lumMod val="75000"/>
                    <a:lumOff val="25000"/>
                  </a:schemeClr>
                </a:solidFill>
              </a:rPr>
              <a:t>The value 0x34 is the encrypted first byte of the cipher text message. </a:t>
            </a:r>
          </a:p>
          <a:p>
            <a:r>
              <a:rPr lang="en-US" dirty="0">
                <a:solidFill>
                  <a:schemeClr val="tx1">
                    <a:lumMod val="75000"/>
                    <a:lumOff val="25000"/>
                  </a:schemeClr>
                </a:solidFill>
              </a:rPr>
              <a:t>This whole process is repeated for every byte of the plain text, in this case it is going to be repeated 3 more times.</a:t>
            </a:r>
          </a:p>
          <a:p>
            <a:endParaRPr lang="en-US" dirty="0">
              <a:solidFill>
                <a:schemeClr val="tx1">
                  <a:lumMod val="75000"/>
                  <a:lumOff val="25000"/>
                </a:schemeClr>
              </a:solidFill>
            </a:endParaRPr>
          </a:p>
          <a:p>
            <a:r>
              <a:rPr lang="en-US" dirty="0">
                <a:solidFill>
                  <a:schemeClr val="tx1">
                    <a:lumMod val="75000"/>
                    <a:lumOff val="25000"/>
                  </a:schemeClr>
                </a:solidFill>
              </a:rPr>
              <a:t>The final encrypted value of the cipher text is </a:t>
            </a:r>
            <a:r>
              <a:rPr lang="en-US" dirty="0">
                <a:solidFill>
                  <a:schemeClr val="tx1">
                    <a:lumMod val="75000"/>
                    <a:lumOff val="25000"/>
                  </a:schemeClr>
                </a:solidFill>
                <a:highlight>
                  <a:srgbClr val="FFFF00"/>
                </a:highlight>
              </a:rPr>
              <a:t>0x34</a:t>
            </a:r>
            <a:r>
              <a:rPr lang="en-US" dirty="0">
                <a:solidFill>
                  <a:schemeClr val="tx1">
                    <a:lumMod val="75000"/>
                    <a:lumOff val="25000"/>
                  </a:schemeClr>
                </a:solidFill>
              </a:rPr>
              <a:t>9162F0</a:t>
            </a:r>
          </a:p>
          <a:p>
            <a:pPr marL="0" marR="0" lvl="0" indent="0" algn="l" defTabSz="457200" rtl="0" eaLnBrk="1" fontAlgn="auto" latinLnBrk="0" hangingPunct="1">
              <a:lnSpc>
                <a:spcPct val="2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p>
            <a:pPr marL="0" marR="0" lvl="0" indent="0" algn="l" defTabSz="457200" rtl="0" eaLnBrk="1" fontAlgn="auto" latinLnBrk="0" hangingPunct="1">
              <a:lnSpc>
                <a:spcPct val="2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6F8FD8-3DA7-AC0F-BB2E-1D8BD1DE9200}"/>
              </a:ext>
            </a:extLst>
          </p:cNvPr>
          <p:cNvSpPr txBox="1"/>
          <p:nvPr/>
        </p:nvSpPr>
        <p:spPr>
          <a:xfrm>
            <a:off x="2536934" y="501072"/>
            <a:ext cx="5605317" cy="861774"/>
          </a:xfrm>
          <a:prstGeom prst="rect">
            <a:avLst/>
          </a:prstGeom>
          <a:noFill/>
        </p:spPr>
        <p:txBody>
          <a:bodyPr wrap="none" rtlCol="0">
            <a:spAutoFit/>
          </a:bodyPr>
          <a:lstStyle/>
          <a:p>
            <a:r>
              <a:rPr lang="en-US" sz="1600" b="1" u="sng" dirty="0">
                <a:solidFill>
                  <a:schemeClr val="tx1">
                    <a:lumMod val="75000"/>
                    <a:lumOff val="25000"/>
                  </a:schemeClr>
                </a:solidFill>
              </a:rPr>
              <a:t>Assume F = 0xDEADBEEF and the initial value of S = 0x12345678</a:t>
            </a:r>
          </a:p>
          <a:p>
            <a:r>
              <a:rPr lang="en-US" sz="1600" b="1" u="sng" dirty="0">
                <a:solidFill>
                  <a:schemeClr val="tx1">
                    <a:lumMod val="75000"/>
                    <a:lumOff val="25000"/>
                  </a:schemeClr>
                </a:solidFill>
              </a:rPr>
              <a:t>Assume plain text is “caci” (In Hex -&gt; 0x63, 0x61, 0x63, 0x69)</a:t>
            </a:r>
          </a:p>
          <a:p>
            <a:endParaRPr lang="en-US" dirty="0"/>
          </a:p>
        </p:txBody>
      </p:sp>
      <p:sp>
        <p:nvSpPr>
          <p:cNvPr id="5" name="TextBox 4">
            <a:extLst>
              <a:ext uri="{FF2B5EF4-FFF2-40B4-BE49-F238E27FC236}">
                <a16:creationId xmlns:a16="http://schemas.microsoft.com/office/drawing/2014/main" id="{DCA3B4EA-901E-A7F4-53D9-7537D57F590C}"/>
              </a:ext>
            </a:extLst>
          </p:cNvPr>
          <p:cNvSpPr txBox="1"/>
          <p:nvPr/>
        </p:nvSpPr>
        <p:spPr>
          <a:xfrm>
            <a:off x="3225567" y="1101236"/>
            <a:ext cx="4228052" cy="261610"/>
          </a:xfrm>
          <a:prstGeom prst="rect">
            <a:avLst/>
          </a:prstGeom>
          <a:noFill/>
        </p:spPr>
        <p:txBody>
          <a:bodyPr wrap="square" rtlCol="0">
            <a:spAutoFit/>
          </a:bodyPr>
          <a:lstStyle/>
          <a:p>
            <a:r>
              <a:rPr lang="en-US" sz="1100" dirty="0">
                <a:solidFill>
                  <a:schemeClr val="tx1">
                    <a:lumMod val="75000"/>
                    <a:lumOff val="25000"/>
                  </a:schemeClr>
                </a:solidFill>
              </a:rPr>
              <a:t>F = Feedback Register, PT =Plain Text, S = Shift Register</a:t>
            </a:r>
          </a:p>
        </p:txBody>
      </p:sp>
    </p:spTree>
    <p:extLst>
      <p:ext uri="{BB962C8B-B14F-4D97-AF65-F5344CB8AC3E}">
        <p14:creationId xmlns:p14="http://schemas.microsoft.com/office/powerpoint/2010/main" val="3585039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4CCA-C1ED-70F7-6981-4CD70DAC7CD7}"/>
              </a:ext>
            </a:extLst>
          </p:cNvPr>
          <p:cNvSpPr>
            <a:spLocks noGrp="1"/>
          </p:cNvSpPr>
          <p:nvPr>
            <p:ph type="title" idx="4294967295"/>
          </p:nvPr>
        </p:nvSpPr>
        <p:spPr>
          <a:xfrm>
            <a:off x="6417231" y="718227"/>
            <a:ext cx="4429734" cy="465137"/>
          </a:xfrm>
        </p:spPr>
        <p:txBody>
          <a:bodyPr>
            <a:noAutofit/>
          </a:bodyPr>
          <a:lstStyle/>
          <a:p>
            <a:r>
              <a:rPr lang="en-US" sz="2400" dirty="0"/>
              <a:t>C++ Example of a Linear-Feedback Shift Register Algorithm</a:t>
            </a:r>
          </a:p>
        </p:txBody>
      </p:sp>
      <p:sp>
        <p:nvSpPr>
          <p:cNvPr id="5" name="Title 1">
            <a:extLst>
              <a:ext uri="{FF2B5EF4-FFF2-40B4-BE49-F238E27FC236}">
                <a16:creationId xmlns:a16="http://schemas.microsoft.com/office/drawing/2014/main" id="{815C2DCC-3C9E-4C75-F004-5E58255DA18E}"/>
              </a:ext>
            </a:extLst>
          </p:cNvPr>
          <p:cNvSpPr txBox="1">
            <a:spLocks/>
          </p:cNvSpPr>
          <p:nvPr/>
        </p:nvSpPr>
        <p:spPr>
          <a:xfrm>
            <a:off x="1188720" y="6392411"/>
            <a:ext cx="10058400" cy="46558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solidFill>
                  <a:schemeClr val="bg1"/>
                </a:solidFill>
              </a:rPr>
              <a:t>https://github.com/caleb1000/jpeg_secret_message/blob/main/cipher.cpp</a:t>
            </a:r>
          </a:p>
        </p:txBody>
      </p:sp>
      <p:pic>
        <p:nvPicPr>
          <p:cNvPr id="11" name="Picture 10">
            <a:extLst>
              <a:ext uri="{FF2B5EF4-FFF2-40B4-BE49-F238E27FC236}">
                <a16:creationId xmlns:a16="http://schemas.microsoft.com/office/drawing/2014/main" id="{BFA70D33-88B7-67A3-09B8-91FEF5C82D8F}"/>
              </a:ext>
            </a:extLst>
          </p:cNvPr>
          <p:cNvPicPr>
            <a:picLocks noChangeAspect="1"/>
          </p:cNvPicPr>
          <p:nvPr/>
        </p:nvPicPr>
        <p:blipFill>
          <a:blip r:embed="rId2"/>
          <a:stretch>
            <a:fillRect/>
          </a:stretch>
        </p:blipFill>
        <p:spPr>
          <a:xfrm>
            <a:off x="137124" y="112276"/>
            <a:ext cx="4946604" cy="6181501"/>
          </a:xfrm>
          <a:prstGeom prst="rect">
            <a:avLst/>
          </a:prstGeom>
        </p:spPr>
      </p:pic>
      <p:sp>
        <p:nvSpPr>
          <p:cNvPr id="19" name="TextBox 18">
            <a:extLst>
              <a:ext uri="{FF2B5EF4-FFF2-40B4-BE49-F238E27FC236}">
                <a16:creationId xmlns:a16="http://schemas.microsoft.com/office/drawing/2014/main" id="{3735629B-86A8-3908-8D9F-FC315BAC4115}"/>
              </a:ext>
            </a:extLst>
          </p:cNvPr>
          <p:cNvSpPr txBox="1"/>
          <p:nvPr/>
        </p:nvSpPr>
        <p:spPr>
          <a:xfrm>
            <a:off x="5646496" y="1465249"/>
            <a:ext cx="5720586" cy="3970318"/>
          </a:xfrm>
          <a:prstGeom prst="rect">
            <a:avLst/>
          </a:prstGeom>
          <a:noFill/>
        </p:spPr>
        <p:txBody>
          <a:bodyPr wrap="square" rtlCol="0">
            <a:spAutoFit/>
          </a:bodyPr>
          <a:lstStyle/>
          <a:p>
            <a:r>
              <a:rPr lang="en-US" dirty="0">
                <a:solidFill>
                  <a:schemeClr val="tx1">
                    <a:lumMod val="75000"/>
                    <a:lumOff val="25000"/>
                  </a:schemeClr>
                </a:solidFill>
              </a:rPr>
              <a:t>On the left is an example of a simple LFSR algorithm. Even with this meager amount of code we can encrypt and decrypt messages of any size. Because of this, Linear-Feedback Shift Registers are often used in ASICs (Application-Specific Integrated Circuit) where simplicity allows for cheaper hardware designs and lower circuit complexity. Furthermore, this cipher is the basis of many other stream ciphers.</a:t>
            </a:r>
          </a:p>
          <a:p>
            <a:endParaRPr lang="en-US" dirty="0">
              <a:solidFill>
                <a:schemeClr val="tx1">
                  <a:lumMod val="75000"/>
                  <a:lumOff val="25000"/>
                </a:schemeClr>
              </a:solidFill>
            </a:endParaRPr>
          </a:p>
          <a:p>
            <a:r>
              <a:rPr lang="en-US" dirty="0">
                <a:solidFill>
                  <a:schemeClr val="tx1">
                    <a:lumMod val="75000"/>
                    <a:lumOff val="25000"/>
                  </a:schemeClr>
                </a:solidFill>
              </a:rPr>
              <a:t>Decryption for this algorithm is incredibly simple. Unlike block ciphers, we can simply use the same function for both encryption and decryption. By feeding the algorithm the cipher text and the same initial seed we can decrypt the plain text.</a:t>
            </a:r>
            <a:endParaRPr lang="en-US" dirty="0"/>
          </a:p>
        </p:txBody>
      </p:sp>
    </p:spTree>
    <p:extLst>
      <p:ext uri="{BB962C8B-B14F-4D97-AF65-F5344CB8AC3E}">
        <p14:creationId xmlns:p14="http://schemas.microsoft.com/office/powerpoint/2010/main" val="89556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40DDFB-1918-FA4E-2403-40DA6B049609}"/>
              </a:ext>
            </a:extLst>
          </p:cNvPr>
          <p:cNvSpPr txBox="1"/>
          <p:nvPr/>
        </p:nvSpPr>
        <p:spPr>
          <a:xfrm>
            <a:off x="385894" y="678230"/>
            <a:ext cx="3701386" cy="1308050"/>
          </a:xfrm>
          <a:prstGeom prst="rect">
            <a:avLst/>
          </a:prstGeom>
          <a:noFill/>
        </p:spPr>
        <p:txBody>
          <a:bodyPr wrap="square" rtlCol="0">
            <a:spAutoFit/>
          </a:bodyPr>
          <a:lstStyle/>
          <a:p>
            <a:pPr lvl="0" defTabSz="914400">
              <a:spcBef>
                <a:spcPts val="1200"/>
              </a:spcBef>
              <a:spcAft>
                <a:spcPts val="200"/>
              </a:spcAft>
              <a:buClr>
                <a:srgbClr val="E48312"/>
              </a:buClr>
              <a:buSzPct val="100000"/>
            </a:pPr>
            <a:r>
              <a:rPr lang="en-US" sz="1100" u="sng" dirty="0">
                <a:solidFill>
                  <a:srgbClr val="000000">
                    <a:lumMod val="75000"/>
                    <a:lumOff val="25000"/>
                  </a:srgbClr>
                </a:solidFill>
                <a:latin typeface="Calibri" panose="020F0502020204030204" pitchFamily="34" charset="0"/>
                <a:cs typeface="Calibri" panose="020F0502020204030204" pitchFamily="34" charset="0"/>
              </a:rPr>
              <a:t>Step 1</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Initial S = 0001001000110100010101100111100</a:t>
            </a:r>
            <a:r>
              <a:rPr lang="en-US" sz="1100" dirty="0">
                <a:solidFill>
                  <a:srgbClr val="FF0000"/>
                </a:solidFill>
                <a:latin typeface="Calibri" panose="020F0502020204030204" pitchFamily="34" charset="0"/>
                <a:cs typeface="Calibri" panose="020F0502020204030204" pitchFamily="34" charset="0"/>
              </a:rPr>
              <a:t>0</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Because the lowest bit of S is zero, we shift S right by one bit</a:t>
            </a:r>
          </a:p>
          <a:p>
            <a:pPr lvl="0" defTabSz="914400">
              <a:spcBef>
                <a:spcPts val="1200"/>
              </a:spcBef>
              <a:spcAft>
                <a:spcPts val="200"/>
              </a:spcAft>
              <a:buClr>
                <a:srgbClr val="E48312"/>
              </a:buClr>
              <a:buSzPct val="100000"/>
            </a:pPr>
            <a:r>
              <a:rPr lang="en-US" sz="1100" dirty="0">
                <a:solidFill>
                  <a:srgbClr val="000000">
                    <a:lumMod val="75000"/>
                    <a:lumOff val="25000"/>
                  </a:srgbClr>
                </a:solidFill>
                <a:latin typeface="Calibri" panose="020F0502020204030204" pitchFamily="34" charset="0"/>
                <a:cs typeface="Calibri" panose="020F0502020204030204" pitchFamily="34" charset="0"/>
              </a:rPr>
              <a:t>New S = </a:t>
            </a:r>
            <a:r>
              <a:rPr lang="en-US" sz="1100" dirty="0">
                <a:solidFill>
                  <a:srgbClr val="00B050"/>
                </a:solidFill>
                <a:latin typeface="Calibri" panose="020F0502020204030204" pitchFamily="34" charset="0"/>
                <a:cs typeface="Calibri" panose="020F0502020204030204" pitchFamily="34" charset="0"/>
              </a:rPr>
              <a:t>0</a:t>
            </a:r>
            <a:r>
              <a:rPr lang="en-US" sz="1100" dirty="0">
                <a:solidFill>
                  <a:srgbClr val="000000">
                    <a:lumMod val="75000"/>
                    <a:lumOff val="25000"/>
                  </a:srgbClr>
                </a:solidFill>
                <a:latin typeface="Calibri" panose="020F0502020204030204" pitchFamily="34" charset="0"/>
                <a:cs typeface="Calibri" panose="020F0502020204030204" pitchFamily="34" charset="0"/>
              </a:rPr>
              <a:t>0001001000110100010101100111100</a:t>
            </a:r>
          </a:p>
        </p:txBody>
      </p:sp>
      <p:sp>
        <p:nvSpPr>
          <p:cNvPr id="3" name="TextBox 2">
            <a:extLst>
              <a:ext uri="{FF2B5EF4-FFF2-40B4-BE49-F238E27FC236}">
                <a16:creationId xmlns:a16="http://schemas.microsoft.com/office/drawing/2014/main" id="{95ABAB9B-B21B-4A97-38CB-4E2F0E1FEAEE}"/>
              </a:ext>
            </a:extLst>
          </p:cNvPr>
          <p:cNvSpPr txBox="1"/>
          <p:nvPr/>
        </p:nvSpPr>
        <p:spPr>
          <a:xfrm>
            <a:off x="293614" y="2029636"/>
            <a:ext cx="4067799" cy="1240340"/>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2</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zero, we shift S right by one bit</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000100100011010001010110011110</a:t>
            </a:r>
          </a:p>
        </p:txBody>
      </p:sp>
      <p:sp>
        <p:nvSpPr>
          <p:cNvPr id="4" name="TextBox 3">
            <a:extLst>
              <a:ext uri="{FF2B5EF4-FFF2-40B4-BE49-F238E27FC236}">
                <a16:creationId xmlns:a16="http://schemas.microsoft.com/office/drawing/2014/main" id="{29102D4F-1FEB-D310-B36D-99278EB83159}"/>
              </a:ext>
            </a:extLst>
          </p:cNvPr>
          <p:cNvSpPr txBox="1"/>
          <p:nvPr/>
        </p:nvSpPr>
        <p:spPr>
          <a:xfrm>
            <a:off x="8368018" y="576253"/>
            <a:ext cx="4228052" cy="261610"/>
          </a:xfrm>
          <a:prstGeom prst="rect">
            <a:avLst/>
          </a:prstGeom>
          <a:noFill/>
        </p:spPr>
        <p:txBody>
          <a:bodyPr wrap="square" rtlCol="0">
            <a:spAutoFit/>
          </a:bodyPr>
          <a:lstStyle/>
          <a:p>
            <a:r>
              <a:rPr lang="en-US" sz="1100" dirty="0"/>
              <a:t>F = Feedback Register, CT = Cipher Text, S =  Shift Register</a:t>
            </a:r>
          </a:p>
        </p:txBody>
      </p:sp>
      <p:sp>
        <p:nvSpPr>
          <p:cNvPr id="5" name="TextBox 4">
            <a:extLst>
              <a:ext uri="{FF2B5EF4-FFF2-40B4-BE49-F238E27FC236}">
                <a16:creationId xmlns:a16="http://schemas.microsoft.com/office/drawing/2014/main" id="{DE2CF013-F9FE-2F23-643F-53C0422ECA64}"/>
              </a:ext>
            </a:extLst>
          </p:cNvPr>
          <p:cNvSpPr txBox="1"/>
          <p:nvPr/>
        </p:nvSpPr>
        <p:spPr>
          <a:xfrm>
            <a:off x="6574386" y="6471"/>
            <a:ext cx="5605317" cy="861774"/>
          </a:xfrm>
          <a:prstGeom prst="rect">
            <a:avLst/>
          </a:prstGeom>
          <a:noFill/>
        </p:spPr>
        <p:txBody>
          <a:bodyPr wrap="none" rtlCol="0">
            <a:spAutoFit/>
          </a:bodyPr>
          <a:lstStyle/>
          <a:p>
            <a:r>
              <a:rPr lang="en-US" sz="1600" b="1" u="sng" dirty="0">
                <a:solidFill>
                  <a:schemeClr val="tx1">
                    <a:lumMod val="75000"/>
                    <a:lumOff val="25000"/>
                  </a:schemeClr>
                </a:solidFill>
              </a:rPr>
              <a:t>Assume F = 0xDEADBEEF and the initial value of S = 0x12345678</a:t>
            </a:r>
          </a:p>
          <a:p>
            <a:r>
              <a:rPr lang="en-US" sz="1600" b="1" u="sng" dirty="0">
                <a:solidFill>
                  <a:schemeClr val="tx1">
                    <a:lumMod val="75000"/>
                    <a:lumOff val="25000"/>
                  </a:schemeClr>
                </a:solidFill>
              </a:rPr>
              <a:t>Assume cipher text is 0x349162F0</a:t>
            </a:r>
          </a:p>
          <a:p>
            <a:endParaRPr lang="en-US" dirty="0"/>
          </a:p>
        </p:txBody>
      </p:sp>
      <p:sp>
        <p:nvSpPr>
          <p:cNvPr id="6" name="Title 1">
            <a:extLst>
              <a:ext uri="{FF2B5EF4-FFF2-40B4-BE49-F238E27FC236}">
                <a16:creationId xmlns:a16="http://schemas.microsoft.com/office/drawing/2014/main" id="{F4BB2E8B-0109-D8D6-E560-F8B3978BB835}"/>
              </a:ext>
            </a:extLst>
          </p:cNvPr>
          <p:cNvSpPr txBox="1">
            <a:spLocks/>
          </p:cNvSpPr>
          <p:nvPr/>
        </p:nvSpPr>
        <p:spPr>
          <a:xfrm>
            <a:off x="196165" y="14115"/>
            <a:ext cx="10144118" cy="607529"/>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Example: Decrypt First Byte</a:t>
            </a:r>
          </a:p>
        </p:txBody>
      </p:sp>
      <p:sp>
        <p:nvSpPr>
          <p:cNvPr id="7" name="TextBox 6">
            <a:extLst>
              <a:ext uri="{FF2B5EF4-FFF2-40B4-BE49-F238E27FC236}">
                <a16:creationId xmlns:a16="http://schemas.microsoft.com/office/drawing/2014/main" id="{16E1D371-6917-3E77-0E8D-35C0DED3514B}"/>
              </a:ext>
            </a:extLst>
          </p:cNvPr>
          <p:cNvSpPr txBox="1"/>
          <p:nvPr/>
        </p:nvSpPr>
        <p:spPr>
          <a:xfrm>
            <a:off x="293614" y="3309591"/>
            <a:ext cx="5223871" cy="1240340"/>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3</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zero, we shift S right by one bit</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00010010001101000101011001111</a:t>
            </a:r>
          </a:p>
        </p:txBody>
      </p:sp>
      <p:sp>
        <p:nvSpPr>
          <p:cNvPr id="8" name="TextBox 7">
            <a:extLst>
              <a:ext uri="{FF2B5EF4-FFF2-40B4-BE49-F238E27FC236}">
                <a16:creationId xmlns:a16="http://schemas.microsoft.com/office/drawing/2014/main" id="{B2C86F34-8AC8-BCEA-4727-B807BF58FB66}"/>
              </a:ext>
            </a:extLst>
          </p:cNvPr>
          <p:cNvSpPr txBox="1"/>
          <p:nvPr/>
        </p:nvSpPr>
        <p:spPr>
          <a:xfrm>
            <a:off x="292061" y="4579961"/>
            <a:ext cx="5223871" cy="1572225"/>
          </a:xfrm>
          <a:prstGeom prst="rect">
            <a:avLst/>
          </a:prstGeom>
          <a:noFill/>
        </p:spPr>
        <p:txBody>
          <a:bodyPr wrap="square" rtlCol="0">
            <a:spAutoFit/>
          </a:bodyPr>
          <a:lstStyle/>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sng"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Step 4</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0001001000110100010101100111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1</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Because the lowest bit of S is one, we shift S right by one bit and XOR it with F</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0000</a:t>
            </a:r>
            <a:r>
              <a:rPr kumimoji="0" lang="en-US" sz="11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0001001000110100010101100111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rgbClr val="000000">
                    <a:lumMod val="65000"/>
                    <a:lumOff val="35000"/>
                  </a:srgbClr>
                </a:solidFill>
                <a:effectLst/>
                <a:uLnTx/>
                <a:uFillTx/>
                <a:latin typeface="Calibri" panose="020F0502020204030204"/>
                <a:ea typeface="+mn-ea"/>
                <a:cs typeface="+mn-cs"/>
              </a:rPr>
              <a:t>XOR 11011110101011011011111011101111</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1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11011111100011101111101110001000</a:t>
            </a:r>
          </a:p>
        </p:txBody>
      </p:sp>
      <p:sp>
        <p:nvSpPr>
          <p:cNvPr id="10" name="TextBox 9">
            <a:extLst>
              <a:ext uri="{FF2B5EF4-FFF2-40B4-BE49-F238E27FC236}">
                <a16:creationId xmlns:a16="http://schemas.microsoft.com/office/drawing/2014/main" id="{BCBE839D-D3B9-EE53-6241-79CD8FF79BEC}"/>
              </a:ext>
            </a:extLst>
          </p:cNvPr>
          <p:cNvSpPr txBox="1"/>
          <p:nvPr/>
        </p:nvSpPr>
        <p:spPr>
          <a:xfrm>
            <a:off x="5568139" y="1940722"/>
            <a:ext cx="3934437" cy="1399166"/>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6</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zero, we shift S right by one bit</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110111111000111011111011100010</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403FD55-DFF8-17BB-D174-4692234BB50E}"/>
              </a:ext>
            </a:extLst>
          </p:cNvPr>
          <p:cNvSpPr txBox="1"/>
          <p:nvPr/>
        </p:nvSpPr>
        <p:spPr>
          <a:xfrm>
            <a:off x="5587753" y="3269976"/>
            <a:ext cx="4555222" cy="1399166"/>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7</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0</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zero, we shift S right by one bit</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New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11011111100011101111101110001</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F48ED544-8112-2F63-9D06-2C9082DC1158}"/>
              </a:ext>
            </a:extLst>
          </p:cNvPr>
          <p:cNvSpPr txBox="1"/>
          <p:nvPr/>
        </p:nvSpPr>
        <p:spPr>
          <a:xfrm>
            <a:off x="5550126" y="637146"/>
            <a:ext cx="3701386" cy="1399166"/>
          </a:xfrm>
          <a:prstGeom prst="rect">
            <a:avLst/>
          </a:prstGeom>
          <a:noFill/>
        </p:spPr>
        <p:txBody>
          <a:bodyPr wrap="square" rtlCol="0">
            <a:spAutoFit/>
          </a:bodyPr>
          <a:lstStyle/>
          <a:p>
            <a:pPr lvl="0">
              <a:lnSpc>
                <a:spcPct val="200000"/>
              </a:lnSpc>
              <a:defRPr/>
            </a:pPr>
            <a:r>
              <a:rPr lang="en-US" sz="1100" u="sng" dirty="0">
                <a:solidFill>
                  <a:schemeClr val="tx1">
                    <a:lumMod val="75000"/>
                    <a:lumOff val="25000"/>
                  </a:schemeClr>
                </a:solidFill>
                <a:latin typeface="Calibri" panose="020F0502020204030204" pitchFamily="34" charset="0"/>
                <a:cs typeface="Calibri" panose="020F0502020204030204" pitchFamily="34" charset="0"/>
              </a:rPr>
              <a:t>Step 5</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Current S = </a:t>
            </a:r>
            <a:r>
              <a:rPr lang="en-US" sz="1100" dirty="0">
                <a:solidFill>
                  <a:srgbClr val="E48312"/>
                </a:solidFill>
                <a:latin typeface="Calibri" panose="020F0502020204030204" pitchFamily="34" charset="0"/>
                <a:cs typeface="Calibri" panose="020F0502020204030204" pitchFamily="34" charset="0"/>
              </a:rPr>
              <a:t>1101111110001110111110111000100</a:t>
            </a:r>
            <a:r>
              <a:rPr lang="en-US" sz="1100" dirty="0">
                <a:solidFill>
                  <a:srgbClr val="FF0000"/>
                </a:solidFill>
                <a:latin typeface="Calibri" panose="020F0502020204030204" pitchFamily="34" charset="0"/>
                <a:cs typeface="Calibri" panose="020F0502020204030204" pitchFamily="34" charset="0"/>
              </a:rPr>
              <a:t>0</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Because t</a:t>
            </a:r>
            <a:r>
              <a:rPr lang="en-US" sz="1100" dirty="0">
                <a:solidFill>
                  <a:srgbClr val="000000">
                    <a:lumMod val="75000"/>
                    <a:lumOff val="25000"/>
                  </a:srgbClr>
                </a:solidFill>
                <a:latin typeface="Calibri" panose="020F0502020204030204" pitchFamily="34" charset="0"/>
                <a:cs typeface="Calibri" panose="020F0502020204030204" pitchFamily="34" charset="0"/>
              </a:rPr>
              <a:t>he lowest bit of S is zero, we shift S right by one bit</a:t>
            </a:r>
          </a:p>
          <a:p>
            <a:pPr lvl="0">
              <a:lnSpc>
                <a:spcPct val="200000"/>
              </a:lnSpc>
              <a:defRPr/>
            </a:pPr>
            <a:r>
              <a:rPr lang="en-US" sz="1100" dirty="0">
                <a:solidFill>
                  <a:schemeClr val="tx1">
                    <a:lumMod val="75000"/>
                    <a:lumOff val="25000"/>
                  </a:schemeClr>
                </a:solidFill>
                <a:latin typeface="Calibri" panose="020F0502020204030204" pitchFamily="34" charset="0"/>
                <a:cs typeface="Calibri" panose="020F0502020204030204" pitchFamily="34" charset="0"/>
              </a:rPr>
              <a:t>New S = </a:t>
            </a:r>
            <a:r>
              <a:rPr lang="en-US" sz="1100" dirty="0">
                <a:solidFill>
                  <a:srgbClr val="00B050"/>
                </a:solidFill>
                <a:latin typeface="Calibri" panose="020F0502020204030204" pitchFamily="34" charset="0"/>
                <a:cs typeface="Calibri" panose="020F0502020204030204" pitchFamily="34" charset="0"/>
              </a:rPr>
              <a:t>0</a:t>
            </a:r>
            <a:r>
              <a:rPr lang="en-US" sz="1100" dirty="0">
                <a:solidFill>
                  <a:srgbClr val="E48312"/>
                </a:solidFill>
                <a:latin typeface="Calibri" panose="020F0502020204030204" pitchFamily="34" charset="0"/>
                <a:cs typeface="Calibri" panose="020F0502020204030204" pitchFamily="34" charset="0"/>
              </a:rPr>
              <a:t>1101111110001110111110111000100</a:t>
            </a:r>
          </a:p>
        </p:txBody>
      </p:sp>
      <p:sp>
        <p:nvSpPr>
          <p:cNvPr id="13" name="TextBox 12">
            <a:extLst>
              <a:ext uri="{FF2B5EF4-FFF2-40B4-BE49-F238E27FC236}">
                <a16:creationId xmlns:a16="http://schemas.microsoft.com/office/drawing/2014/main" id="{2D9AF202-01F7-3B00-A5C3-FDE98FDC928C}"/>
              </a:ext>
            </a:extLst>
          </p:cNvPr>
          <p:cNvSpPr txBox="1"/>
          <p:nvPr/>
        </p:nvSpPr>
        <p:spPr>
          <a:xfrm>
            <a:off x="5616584" y="4533472"/>
            <a:ext cx="5989740" cy="1737720"/>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Step 8</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Current S = </a:t>
            </a: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1</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Because the lowest bit of S is one, we shift S right by one bit and XOR it with F</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50"/>
                </a:solidFill>
                <a:effectLst/>
                <a:uLnTx/>
                <a:uFillTx/>
                <a:latin typeface="Calibri" panose="020F0502020204030204"/>
                <a:ea typeface="+mn-ea"/>
                <a:cs typeface="+mn-cs"/>
              </a:rPr>
              <a:t>0000</a:t>
            </a:r>
            <a:r>
              <a:rPr kumimoji="0" lang="en-US" sz="1100" b="0" i="0" u="none" strike="noStrike" kern="1200" cap="none" spc="0" normalizeH="0" baseline="0" noProof="0" dirty="0">
                <a:ln>
                  <a:noFill/>
                </a:ln>
                <a:solidFill>
                  <a:srgbClr val="E48312"/>
                </a:solidFill>
                <a:effectLst/>
                <a:uLnTx/>
                <a:uFillTx/>
                <a:latin typeface="Calibri" panose="020F0502020204030204"/>
                <a:ea typeface="+mn-ea"/>
                <a:cs typeface="+mn-cs"/>
              </a:rPr>
              <a:t>1101111110001110111110111000</a:t>
            </a:r>
            <a:r>
              <a:rPr kumimoji="0" lang="en-US" sz="11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XOR 11011110101011011011111011101111</a:t>
            </a: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Final S = </a:t>
            </a:r>
            <a:r>
              <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rPr>
              <a:t>11010011010101010101000101010111</a:t>
            </a:r>
          </a:p>
        </p:txBody>
      </p:sp>
    </p:spTree>
    <p:extLst>
      <p:ext uri="{BB962C8B-B14F-4D97-AF65-F5344CB8AC3E}">
        <p14:creationId xmlns:p14="http://schemas.microsoft.com/office/powerpoint/2010/main" val="7554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1D56-30E8-CF5B-FF9E-5225B692206E}"/>
              </a:ext>
            </a:extLst>
          </p:cNvPr>
          <p:cNvSpPr>
            <a:spLocks noGrp="1"/>
          </p:cNvSpPr>
          <p:nvPr>
            <p:ph type="title"/>
          </p:nvPr>
        </p:nvSpPr>
        <p:spPr>
          <a:xfrm>
            <a:off x="1453848" y="231329"/>
            <a:ext cx="10515600" cy="1325563"/>
          </a:xfrm>
        </p:spPr>
        <p:txBody>
          <a:bodyPr/>
          <a:lstStyle/>
          <a:p>
            <a:r>
              <a:rPr lang="en-US" dirty="0"/>
              <a:t>What is the purpose of this talk?</a:t>
            </a:r>
          </a:p>
        </p:txBody>
      </p:sp>
      <p:sp>
        <p:nvSpPr>
          <p:cNvPr id="3" name="Content Placeholder 2">
            <a:extLst>
              <a:ext uri="{FF2B5EF4-FFF2-40B4-BE49-F238E27FC236}">
                <a16:creationId xmlns:a16="http://schemas.microsoft.com/office/drawing/2014/main" id="{6A79D6BE-85CB-028A-411A-59DDF98C72A6}"/>
              </a:ext>
            </a:extLst>
          </p:cNvPr>
          <p:cNvSpPr>
            <a:spLocks noGrp="1"/>
          </p:cNvSpPr>
          <p:nvPr>
            <p:ph sz="half" idx="1"/>
          </p:nvPr>
        </p:nvSpPr>
        <p:spPr>
          <a:xfrm>
            <a:off x="494950" y="2306527"/>
            <a:ext cx="5422212" cy="4024125"/>
          </a:xfrm>
        </p:spPr>
        <p:txBody>
          <a:bodyPr/>
          <a:lstStyle/>
          <a:p>
            <a:pPr marL="0" indent="0">
              <a:buNone/>
            </a:pPr>
            <a:r>
              <a:rPr lang="en-US" u="sng" dirty="0">
                <a:solidFill>
                  <a:srgbClr val="588D51"/>
                </a:solidFill>
              </a:rPr>
              <a:t>What this is:</a:t>
            </a:r>
          </a:p>
          <a:p>
            <a:r>
              <a:rPr lang="en-US" dirty="0"/>
              <a:t>Understand basic topics in cryptography</a:t>
            </a:r>
          </a:p>
          <a:p>
            <a:r>
              <a:rPr lang="en-US" dirty="0"/>
              <a:t>Explore the difference between block and stream  ciphers</a:t>
            </a:r>
          </a:p>
          <a:p>
            <a:r>
              <a:rPr lang="en-US" dirty="0"/>
              <a:t>A basic understand on how these algorithms function</a:t>
            </a:r>
          </a:p>
          <a:p>
            <a:r>
              <a:rPr lang="en-US" dirty="0"/>
              <a:t>View the implementation of multiple cipher algorithms in software </a:t>
            </a:r>
          </a:p>
        </p:txBody>
      </p:sp>
      <p:sp>
        <p:nvSpPr>
          <p:cNvPr id="4" name="Content Placeholder 3">
            <a:extLst>
              <a:ext uri="{FF2B5EF4-FFF2-40B4-BE49-F238E27FC236}">
                <a16:creationId xmlns:a16="http://schemas.microsoft.com/office/drawing/2014/main" id="{9C259781-48F6-EA27-F230-E416DF8C6FA0}"/>
              </a:ext>
            </a:extLst>
          </p:cNvPr>
          <p:cNvSpPr>
            <a:spLocks noGrp="1"/>
          </p:cNvSpPr>
          <p:nvPr>
            <p:ph sz="half" idx="2"/>
          </p:nvPr>
        </p:nvSpPr>
        <p:spPr>
          <a:xfrm>
            <a:off x="6274840" y="2306526"/>
            <a:ext cx="5334000" cy="4024125"/>
          </a:xfrm>
        </p:spPr>
        <p:txBody>
          <a:bodyPr/>
          <a:lstStyle/>
          <a:p>
            <a:pPr marL="0" indent="0">
              <a:buNone/>
            </a:pPr>
            <a:r>
              <a:rPr lang="en-US" u="sng" dirty="0">
                <a:solidFill>
                  <a:srgbClr val="C00000"/>
                </a:solidFill>
              </a:rPr>
              <a:t>What this is NOT:</a:t>
            </a:r>
          </a:p>
          <a:p>
            <a:r>
              <a:rPr lang="en-US" dirty="0"/>
              <a:t>A deep mathematical proof on how these ciphers function</a:t>
            </a:r>
          </a:p>
          <a:p>
            <a:r>
              <a:rPr lang="en-US" dirty="0"/>
              <a:t>A guide on how to design new cipher algorithms</a:t>
            </a:r>
          </a:p>
          <a:p>
            <a:r>
              <a:rPr lang="en-US" dirty="0"/>
              <a:t>A guide on how to crack ciphers</a:t>
            </a:r>
          </a:p>
          <a:p>
            <a:r>
              <a:rPr lang="en-US" dirty="0"/>
              <a:t>How to safely store data and keys</a:t>
            </a:r>
          </a:p>
        </p:txBody>
      </p:sp>
    </p:spTree>
    <p:extLst>
      <p:ext uri="{BB962C8B-B14F-4D97-AF65-F5344CB8AC3E}">
        <p14:creationId xmlns:p14="http://schemas.microsoft.com/office/powerpoint/2010/main" val="3563455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E522B5-1925-B4FD-4E75-D29DE48C6895}"/>
              </a:ext>
            </a:extLst>
          </p:cNvPr>
          <p:cNvSpPr txBox="1"/>
          <p:nvPr/>
        </p:nvSpPr>
        <p:spPr>
          <a:xfrm>
            <a:off x="2370108" y="1756043"/>
            <a:ext cx="6983618" cy="4538487"/>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After</a:t>
            </a:r>
            <a:r>
              <a:rPr kumimoji="0" lang="en-US" b="0" i="0" u="sng" strike="noStrike" kern="1200" cap="none" spc="0" normalizeH="0" noProof="0" dirty="0">
                <a:ln>
                  <a:noFill/>
                </a:ln>
                <a:solidFill>
                  <a:schemeClr val="tx1">
                    <a:lumMod val="75000"/>
                    <a:lumOff val="25000"/>
                  </a:schemeClr>
                </a:solidFill>
                <a:effectLst/>
                <a:uLnTx/>
                <a:uFillTx/>
                <a:latin typeface="Calibri" panose="020F0502020204030204"/>
                <a:ea typeface="+mn-ea"/>
                <a:cs typeface="+mn-cs"/>
              </a:rPr>
              <a:t> eight steps we get the </a:t>
            </a:r>
            <a:r>
              <a:rPr kumimoji="0" lang="en-US" b="0" i="0" u="sng"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following S value</a:t>
            </a:r>
          </a:p>
          <a:p>
            <a:pPr marL="0" marR="0" lvl="0" indent="0" algn="l" defTabSz="457200" rtl="0" eaLnBrk="1" fontAlgn="auto" latinLnBrk="0" hangingPunct="1">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Final S = 11010011010101010101000101010111</a:t>
            </a:r>
          </a:p>
          <a:p>
            <a:r>
              <a:rPr lang="en-US" dirty="0">
                <a:solidFill>
                  <a:schemeClr val="tx1">
                    <a:lumMod val="75000"/>
                    <a:lumOff val="25000"/>
                  </a:schemeClr>
                </a:solidFill>
              </a:rPr>
              <a:t>Final S in Hex = 0xD3555157</a:t>
            </a:r>
          </a:p>
          <a:p>
            <a:r>
              <a:rPr lang="en-US" dirty="0">
                <a:solidFill>
                  <a:schemeClr val="tx1">
                    <a:lumMod val="75000"/>
                    <a:lumOff val="25000"/>
                  </a:schemeClr>
                </a:solidFill>
              </a:rPr>
              <a:t>Lowest S byte: S(0) = 0x57</a:t>
            </a:r>
          </a:p>
          <a:p>
            <a:r>
              <a:rPr lang="en-US" dirty="0">
                <a:solidFill>
                  <a:schemeClr val="tx1">
                    <a:lumMod val="75000"/>
                    <a:lumOff val="25000"/>
                  </a:schemeClr>
                </a:solidFill>
              </a:rPr>
              <a:t>Cipher text = 0x349162F0</a:t>
            </a:r>
          </a:p>
          <a:p>
            <a:r>
              <a:rPr lang="en-US" dirty="0">
                <a:solidFill>
                  <a:schemeClr val="tx1">
                    <a:lumMod val="75000"/>
                    <a:lumOff val="25000"/>
                  </a:schemeClr>
                </a:solidFill>
              </a:rPr>
              <a:t>First cipher text byte: CT(0) = 0x34</a:t>
            </a:r>
          </a:p>
          <a:p>
            <a:r>
              <a:rPr lang="en-US" dirty="0">
                <a:solidFill>
                  <a:schemeClr val="tx1">
                    <a:lumMod val="75000"/>
                    <a:lumOff val="25000"/>
                  </a:schemeClr>
                </a:solidFill>
                <a:highlight>
                  <a:srgbClr val="FFFF00"/>
                </a:highlight>
              </a:rPr>
              <a:t>S(0) XOR CT(0) = 0x63</a:t>
            </a:r>
          </a:p>
          <a:p>
            <a:endParaRPr lang="en-US" dirty="0">
              <a:solidFill>
                <a:schemeClr val="tx1">
                  <a:lumMod val="75000"/>
                  <a:lumOff val="25000"/>
                </a:schemeClr>
              </a:solidFill>
              <a:highlight>
                <a:srgbClr val="FFFF00"/>
              </a:highlight>
            </a:endParaRPr>
          </a:p>
          <a:p>
            <a:r>
              <a:rPr lang="en-US" dirty="0">
                <a:solidFill>
                  <a:schemeClr val="tx1">
                    <a:lumMod val="75000"/>
                    <a:lumOff val="25000"/>
                  </a:schemeClr>
                </a:solidFill>
              </a:rPr>
              <a:t>The value 0x63 is the decrypted first byte of the plain text message. </a:t>
            </a:r>
          </a:p>
          <a:p>
            <a:r>
              <a:rPr lang="en-US" dirty="0">
                <a:solidFill>
                  <a:schemeClr val="tx1">
                    <a:lumMod val="75000"/>
                    <a:lumOff val="25000"/>
                  </a:schemeClr>
                </a:solidFill>
              </a:rPr>
              <a:t>This whole process is repeated for every byte of the plain text, in this case it is going to be repeated 3 more times.</a:t>
            </a:r>
          </a:p>
          <a:p>
            <a:endParaRPr lang="en-US" dirty="0">
              <a:solidFill>
                <a:schemeClr val="tx1">
                  <a:lumMod val="75000"/>
                  <a:lumOff val="25000"/>
                </a:schemeClr>
              </a:solidFill>
            </a:endParaRPr>
          </a:p>
          <a:p>
            <a:r>
              <a:rPr lang="en-US" dirty="0">
                <a:solidFill>
                  <a:schemeClr val="tx1">
                    <a:lumMod val="75000"/>
                    <a:lumOff val="25000"/>
                  </a:schemeClr>
                </a:solidFill>
              </a:rPr>
              <a:t>The final decrypted value of the plain text is </a:t>
            </a:r>
            <a:r>
              <a:rPr lang="en-US" dirty="0">
                <a:solidFill>
                  <a:schemeClr val="tx1">
                    <a:lumMod val="75000"/>
                    <a:lumOff val="25000"/>
                  </a:schemeClr>
                </a:solidFill>
                <a:highlight>
                  <a:srgbClr val="FFFF00"/>
                </a:highlight>
              </a:rPr>
              <a:t>0x63</a:t>
            </a:r>
            <a:r>
              <a:rPr lang="en-US" dirty="0">
                <a:solidFill>
                  <a:schemeClr val="tx1">
                    <a:lumMod val="75000"/>
                    <a:lumOff val="25000"/>
                  </a:schemeClr>
                </a:solidFill>
              </a:rPr>
              <a:t>616369</a:t>
            </a:r>
          </a:p>
          <a:p>
            <a:r>
              <a:rPr lang="en-US" dirty="0">
                <a:solidFill>
                  <a:schemeClr val="tx1">
                    <a:lumMod val="75000"/>
                    <a:lumOff val="25000"/>
                  </a:schemeClr>
                </a:solidFill>
              </a:rPr>
              <a:t>Which in ASCII is “caci”!</a:t>
            </a:r>
          </a:p>
          <a:p>
            <a:pPr marL="0" marR="0" lvl="0" indent="0" algn="l" defTabSz="457200" rtl="0" eaLnBrk="1" fontAlgn="auto" latinLnBrk="0" hangingPunct="1">
              <a:lnSpc>
                <a:spcPct val="2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CA3B4EA-901E-A7F4-53D9-7537D57F590C}"/>
              </a:ext>
            </a:extLst>
          </p:cNvPr>
          <p:cNvSpPr txBox="1"/>
          <p:nvPr/>
        </p:nvSpPr>
        <p:spPr>
          <a:xfrm>
            <a:off x="3141677" y="1280281"/>
            <a:ext cx="4228052" cy="261610"/>
          </a:xfrm>
          <a:prstGeom prst="rect">
            <a:avLst/>
          </a:prstGeom>
          <a:noFill/>
        </p:spPr>
        <p:txBody>
          <a:bodyPr wrap="square" rtlCol="0">
            <a:spAutoFit/>
          </a:bodyPr>
          <a:lstStyle/>
          <a:p>
            <a:r>
              <a:rPr lang="en-US" sz="1100" dirty="0">
                <a:solidFill>
                  <a:schemeClr val="tx1">
                    <a:lumMod val="75000"/>
                    <a:lumOff val="25000"/>
                  </a:schemeClr>
                </a:solidFill>
              </a:rPr>
              <a:t>F = Feedback Register, CT =Cipher Text, S = Shift Register</a:t>
            </a:r>
          </a:p>
        </p:txBody>
      </p:sp>
      <p:sp>
        <p:nvSpPr>
          <p:cNvPr id="2" name="TextBox 1">
            <a:extLst>
              <a:ext uri="{FF2B5EF4-FFF2-40B4-BE49-F238E27FC236}">
                <a16:creationId xmlns:a16="http://schemas.microsoft.com/office/drawing/2014/main" id="{3AB12583-3DCC-A07D-9941-FE10E92F4834}"/>
              </a:ext>
            </a:extLst>
          </p:cNvPr>
          <p:cNvSpPr txBox="1"/>
          <p:nvPr/>
        </p:nvSpPr>
        <p:spPr>
          <a:xfrm>
            <a:off x="2612435" y="239462"/>
            <a:ext cx="5605317" cy="584775"/>
          </a:xfrm>
          <a:prstGeom prst="rect">
            <a:avLst/>
          </a:prstGeom>
          <a:noFill/>
        </p:spPr>
        <p:txBody>
          <a:bodyPr wrap="none" rtlCol="0">
            <a:spAutoFit/>
          </a:bodyPr>
          <a:lstStyle/>
          <a:p>
            <a:r>
              <a:rPr lang="en-US" sz="1600" b="1" u="sng" dirty="0">
                <a:solidFill>
                  <a:schemeClr val="tx1">
                    <a:lumMod val="75000"/>
                    <a:lumOff val="25000"/>
                  </a:schemeClr>
                </a:solidFill>
              </a:rPr>
              <a:t>Assume F = 0xDEADBEEF and the initial value of S = 0x12345678</a:t>
            </a:r>
          </a:p>
          <a:p>
            <a:r>
              <a:rPr lang="en-US" sz="1600" b="1" u="sng" dirty="0">
                <a:solidFill>
                  <a:schemeClr val="tx1">
                    <a:lumMod val="75000"/>
                    <a:lumOff val="25000"/>
                  </a:schemeClr>
                </a:solidFill>
              </a:rPr>
              <a:t>Assume cipher text is 0x349162F0</a:t>
            </a:r>
          </a:p>
        </p:txBody>
      </p:sp>
    </p:spTree>
    <p:extLst>
      <p:ext uri="{BB962C8B-B14F-4D97-AF65-F5344CB8AC3E}">
        <p14:creationId xmlns:p14="http://schemas.microsoft.com/office/powerpoint/2010/main" val="2883273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3B48-31FD-5509-59AF-80EAE590E1DF}"/>
              </a:ext>
            </a:extLst>
          </p:cNvPr>
          <p:cNvSpPr>
            <a:spLocks noGrp="1"/>
          </p:cNvSpPr>
          <p:nvPr>
            <p:ph type="title"/>
          </p:nvPr>
        </p:nvSpPr>
        <p:spPr>
          <a:xfrm>
            <a:off x="2817023" y="263527"/>
            <a:ext cx="10058400" cy="1450757"/>
          </a:xfrm>
        </p:spPr>
        <p:txBody>
          <a:bodyPr/>
          <a:lstStyle/>
          <a:p>
            <a:r>
              <a:rPr lang="en-US" dirty="0"/>
              <a:t>Confusion and Diffusion </a:t>
            </a:r>
          </a:p>
        </p:txBody>
      </p:sp>
      <p:sp>
        <p:nvSpPr>
          <p:cNvPr id="5" name="TextBox 4">
            <a:extLst>
              <a:ext uri="{FF2B5EF4-FFF2-40B4-BE49-F238E27FC236}">
                <a16:creationId xmlns:a16="http://schemas.microsoft.com/office/drawing/2014/main" id="{C289C16B-AAA1-9439-A81E-0236BC603D90}"/>
              </a:ext>
            </a:extLst>
          </p:cNvPr>
          <p:cNvSpPr txBox="1"/>
          <p:nvPr/>
        </p:nvSpPr>
        <p:spPr>
          <a:xfrm>
            <a:off x="3311972" y="6488668"/>
            <a:ext cx="7283323" cy="369332"/>
          </a:xfrm>
          <a:prstGeom prst="rect">
            <a:avLst/>
          </a:prstGeom>
          <a:noFill/>
        </p:spPr>
        <p:txBody>
          <a:bodyPr wrap="square" rtlCol="0">
            <a:spAutoFit/>
          </a:bodyPr>
          <a:lstStyle/>
          <a:p>
            <a:r>
              <a:rPr lang="en-US" dirty="0">
                <a:solidFill>
                  <a:schemeClr val="bg1"/>
                </a:solidFill>
              </a:rPr>
              <a:t>https://en.wikipedia.org/wiki/Confusion_and_diffusion</a:t>
            </a:r>
          </a:p>
        </p:txBody>
      </p:sp>
      <p:sp>
        <p:nvSpPr>
          <p:cNvPr id="6" name="TextBox 5">
            <a:extLst>
              <a:ext uri="{FF2B5EF4-FFF2-40B4-BE49-F238E27FC236}">
                <a16:creationId xmlns:a16="http://schemas.microsoft.com/office/drawing/2014/main" id="{39D5055C-9E3B-8660-4D9C-210F4799B527}"/>
              </a:ext>
            </a:extLst>
          </p:cNvPr>
          <p:cNvSpPr txBox="1"/>
          <p:nvPr/>
        </p:nvSpPr>
        <p:spPr>
          <a:xfrm>
            <a:off x="438150" y="1914525"/>
            <a:ext cx="6219825" cy="4308872"/>
          </a:xfrm>
          <a:prstGeom prst="rect">
            <a:avLst/>
          </a:prstGeom>
          <a:noFill/>
        </p:spPr>
        <p:txBody>
          <a:bodyPr wrap="square" rtlCol="0">
            <a:spAutoFit/>
          </a:bodyPr>
          <a:lstStyle/>
          <a:p>
            <a:r>
              <a:rPr lang="en-US" sz="1600" dirty="0"/>
              <a:t>Confusion: Each bit in the cipher text should depend on multiple parts of the key. This should be done to obscure the connection between the cipher text and the key. The more complex the connection between the key and the cipher text, the higher the confusion.</a:t>
            </a:r>
          </a:p>
          <a:p>
            <a:endParaRPr lang="en-US" sz="1600" dirty="0"/>
          </a:p>
          <a:p>
            <a:r>
              <a:rPr lang="en-US" sz="1600" dirty="0"/>
              <a:t>An algorithm with poor confusion would be a simple XOR with a static key. The issue with this is that each bit in the cipher text only corresponds to one bit of the key (which is not a complex connection). Furthermore, cracking this cipher is quite easy as the key imprints on large strings of zeros.</a:t>
            </a:r>
          </a:p>
          <a:p>
            <a:endParaRPr lang="en-US" sz="1600" dirty="0"/>
          </a:p>
          <a:p>
            <a:r>
              <a:rPr lang="en-US" sz="1600" b="1" u="sng" dirty="0"/>
              <a:t>Example: Low Confusion  </a:t>
            </a:r>
          </a:p>
          <a:p>
            <a:r>
              <a:rPr lang="en-US" sz="1600" dirty="0"/>
              <a:t>Assume the key is XORed with each set of 4 bits within the plain text</a:t>
            </a:r>
          </a:p>
          <a:p>
            <a:pPr marL="0" indent="0">
              <a:buNone/>
            </a:pPr>
            <a:r>
              <a:rPr lang="en-US" sz="1600" dirty="0"/>
              <a:t>Plain Text = 0110 0000 1011 0000 0000 0000 0000 0000</a:t>
            </a:r>
          </a:p>
          <a:p>
            <a:pPr marL="0" indent="0">
              <a:buNone/>
            </a:pPr>
            <a:r>
              <a:rPr lang="en-US" sz="1600" dirty="0"/>
              <a:t>Key = </a:t>
            </a:r>
            <a:r>
              <a:rPr lang="en-US" sz="1600" u="sng" dirty="0">
                <a:solidFill>
                  <a:srgbClr val="FF0000"/>
                </a:solidFill>
              </a:rPr>
              <a:t>0011</a:t>
            </a:r>
          </a:p>
          <a:p>
            <a:pPr marL="0" indent="0">
              <a:buNone/>
            </a:pPr>
            <a:r>
              <a:rPr lang="en-US" sz="1600" dirty="0"/>
              <a:t>Cipher Text = 0101 </a:t>
            </a:r>
            <a:r>
              <a:rPr lang="en-US" sz="1600" u="sng" dirty="0">
                <a:solidFill>
                  <a:srgbClr val="FF0000"/>
                </a:solidFill>
              </a:rPr>
              <a:t>0011</a:t>
            </a:r>
            <a:r>
              <a:rPr lang="en-US" sz="1600" dirty="0"/>
              <a:t> 1011 </a:t>
            </a:r>
            <a:r>
              <a:rPr lang="en-US" sz="1600" u="sng" dirty="0">
                <a:solidFill>
                  <a:srgbClr val="FF0000"/>
                </a:solidFill>
              </a:rPr>
              <a:t>0011</a:t>
            </a:r>
            <a:r>
              <a:rPr lang="en-US" sz="1600" dirty="0"/>
              <a:t> </a:t>
            </a:r>
            <a:r>
              <a:rPr lang="en-US" sz="1600" u="sng" dirty="0">
                <a:solidFill>
                  <a:srgbClr val="FF0000"/>
                </a:solidFill>
              </a:rPr>
              <a:t>0011</a:t>
            </a:r>
            <a:r>
              <a:rPr lang="en-US" sz="1600" dirty="0">
                <a:solidFill>
                  <a:srgbClr val="FF0000"/>
                </a:solidFill>
              </a:rPr>
              <a:t> </a:t>
            </a:r>
            <a:r>
              <a:rPr lang="en-US" sz="1600" u="sng" dirty="0">
                <a:solidFill>
                  <a:srgbClr val="FF0000"/>
                </a:solidFill>
              </a:rPr>
              <a:t>0011</a:t>
            </a:r>
            <a:r>
              <a:rPr lang="en-US" sz="1600" dirty="0">
                <a:solidFill>
                  <a:srgbClr val="FF0000"/>
                </a:solidFill>
              </a:rPr>
              <a:t> </a:t>
            </a:r>
            <a:r>
              <a:rPr lang="en-US" sz="1600" u="sng" dirty="0">
                <a:solidFill>
                  <a:srgbClr val="FF0000"/>
                </a:solidFill>
              </a:rPr>
              <a:t>0011</a:t>
            </a:r>
            <a:r>
              <a:rPr lang="en-US" sz="1600" dirty="0">
                <a:solidFill>
                  <a:srgbClr val="FF0000"/>
                </a:solidFill>
              </a:rPr>
              <a:t> </a:t>
            </a:r>
            <a:r>
              <a:rPr lang="en-US" sz="1600" u="sng" dirty="0">
                <a:solidFill>
                  <a:srgbClr val="FF0000"/>
                </a:solidFill>
              </a:rPr>
              <a:t>0011</a:t>
            </a:r>
          </a:p>
          <a:p>
            <a:endParaRPr lang="en-US" dirty="0"/>
          </a:p>
        </p:txBody>
      </p:sp>
      <p:sp>
        <p:nvSpPr>
          <p:cNvPr id="7" name="TextBox 6">
            <a:extLst>
              <a:ext uri="{FF2B5EF4-FFF2-40B4-BE49-F238E27FC236}">
                <a16:creationId xmlns:a16="http://schemas.microsoft.com/office/drawing/2014/main" id="{47862871-0904-39DF-EBAB-1C68561A728D}"/>
              </a:ext>
            </a:extLst>
          </p:cNvPr>
          <p:cNvSpPr txBox="1"/>
          <p:nvPr/>
        </p:nvSpPr>
        <p:spPr>
          <a:xfrm>
            <a:off x="6736360" y="1867121"/>
            <a:ext cx="5385725" cy="5386090"/>
          </a:xfrm>
          <a:prstGeom prst="rect">
            <a:avLst/>
          </a:prstGeom>
          <a:noFill/>
        </p:spPr>
        <p:txBody>
          <a:bodyPr wrap="square" rtlCol="0">
            <a:spAutoFit/>
          </a:bodyPr>
          <a:lstStyle/>
          <a:p>
            <a:r>
              <a:rPr lang="en-US" sz="1600" dirty="0"/>
              <a:t>Diffusion: Diffusion is the amount that the output changes if we modify a single bit in the input. For example, an algorithm with a high diffusion rate would expect that for each bit in the plain text modified, around half of the bits in the cipher text will change. Similarly, if we change one bit of the cipher text then we would expect approximately half of the plain text bits to change.</a:t>
            </a:r>
          </a:p>
          <a:p>
            <a:endParaRPr lang="en-US" sz="1600" dirty="0"/>
          </a:p>
          <a:p>
            <a:r>
              <a:rPr lang="en-US" sz="1600" b="1" u="sng" dirty="0"/>
              <a:t>Example: High Diffusion</a:t>
            </a:r>
            <a:endParaRPr lang="en-US" sz="1600" dirty="0"/>
          </a:p>
          <a:p>
            <a:r>
              <a:rPr lang="en-US" sz="1600" b="1" dirty="0"/>
              <a:t>Before bit swap                                  After bit swap  </a:t>
            </a:r>
          </a:p>
          <a:p>
            <a:r>
              <a:rPr lang="en-US" sz="1600" dirty="0"/>
              <a:t>Plain Text: 1010 0011                        Plain Text: 1010 001</a:t>
            </a:r>
            <a:r>
              <a:rPr lang="en-US" sz="1600" dirty="0">
                <a:solidFill>
                  <a:srgbClr val="FF0000"/>
                </a:solidFill>
              </a:rPr>
              <a:t>0</a:t>
            </a:r>
            <a:r>
              <a:rPr lang="en-US" sz="1600" dirty="0"/>
              <a:t> </a:t>
            </a:r>
          </a:p>
          <a:p>
            <a:r>
              <a:rPr lang="en-US" sz="1600" dirty="0"/>
              <a:t>Cipher Text: 0011 0011                     Cipher Text: 0</a:t>
            </a:r>
            <a:r>
              <a:rPr lang="en-US" sz="1600" dirty="0">
                <a:solidFill>
                  <a:srgbClr val="FF0000"/>
                </a:solidFill>
              </a:rPr>
              <a:t>100 </a:t>
            </a:r>
            <a:r>
              <a:rPr lang="en-US" sz="1600" dirty="0"/>
              <a:t>0</a:t>
            </a:r>
            <a:r>
              <a:rPr lang="en-US" sz="1600" dirty="0">
                <a:solidFill>
                  <a:srgbClr val="FF0000"/>
                </a:solidFill>
              </a:rPr>
              <a:t>1</a:t>
            </a:r>
            <a:r>
              <a:rPr lang="en-US" sz="1600" dirty="0"/>
              <a:t>11</a:t>
            </a:r>
          </a:p>
          <a:p>
            <a:endParaRPr lang="en-US" sz="1600" dirty="0"/>
          </a:p>
          <a:p>
            <a:r>
              <a:rPr lang="en-US" sz="1600" b="1" u="sng" dirty="0"/>
              <a:t>Example: Low Diffusion</a:t>
            </a:r>
            <a:endParaRPr lang="en-US" sz="1600" dirty="0"/>
          </a:p>
          <a:p>
            <a:r>
              <a:rPr lang="en-US" sz="1600" b="1" dirty="0"/>
              <a:t>Before bit swap                                   After bit swap  </a:t>
            </a:r>
          </a:p>
          <a:p>
            <a:r>
              <a:rPr lang="en-US" sz="1600" dirty="0"/>
              <a:t>Plain Text: 1010 0011                         Plain Text: 1010 001</a:t>
            </a:r>
            <a:r>
              <a:rPr lang="en-US" sz="1600" dirty="0">
                <a:solidFill>
                  <a:srgbClr val="FF0000"/>
                </a:solidFill>
              </a:rPr>
              <a:t>0</a:t>
            </a:r>
            <a:r>
              <a:rPr lang="en-US" sz="1600" dirty="0"/>
              <a:t> </a:t>
            </a:r>
          </a:p>
          <a:p>
            <a:r>
              <a:rPr lang="en-US" sz="1600" dirty="0"/>
              <a:t>Cipher Text: 0011 0011                      Cipher Text: </a:t>
            </a:r>
            <a:r>
              <a:rPr lang="en-US" sz="1600" dirty="0">
                <a:solidFill>
                  <a:srgbClr val="FF0000"/>
                </a:solidFill>
              </a:rPr>
              <a:t>1</a:t>
            </a:r>
            <a:r>
              <a:rPr lang="en-US" sz="1600" dirty="0"/>
              <a:t>011 0011 </a:t>
            </a:r>
            <a:endParaRPr lang="en-US" dirty="0"/>
          </a:p>
          <a:p>
            <a:endParaRPr lang="en-US" dirty="0"/>
          </a:p>
          <a:p>
            <a:endParaRPr lang="en-US" dirty="0"/>
          </a:p>
          <a:p>
            <a:endParaRPr lang="en-US" dirty="0"/>
          </a:p>
          <a:p>
            <a:endParaRPr lang="en-US" dirty="0"/>
          </a:p>
        </p:txBody>
      </p:sp>
      <p:cxnSp>
        <p:nvCxnSpPr>
          <p:cNvPr id="9" name="Straight Connector 8">
            <a:extLst>
              <a:ext uri="{FF2B5EF4-FFF2-40B4-BE49-F238E27FC236}">
                <a16:creationId xmlns:a16="http://schemas.microsoft.com/office/drawing/2014/main" id="{FF475A88-1CFF-C92E-C3FF-36F8E78DD147}"/>
              </a:ext>
            </a:extLst>
          </p:cNvPr>
          <p:cNvCxnSpPr/>
          <p:nvPr/>
        </p:nvCxnSpPr>
        <p:spPr>
          <a:xfrm>
            <a:off x="6736360" y="2046914"/>
            <a:ext cx="0" cy="4026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8B49E5-AEBC-8315-86D0-B3F4562AA2D2}"/>
              </a:ext>
            </a:extLst>
          </p:cNvPr>
          <p:cNvCxnSpPr/>
          <p:nvPr/>
        </p:nvCxnSpPr>
        <p:spPr>
          <a:xfrm>
            <a:off x="8959438" y="4454555"/>
            <a:ext cx="469784"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BDD376E-0821-2F2B-351A-1FC5A6DEF3F0}"/>
              </a:ext>
            </a:extLst>
          </p:cNvPr>
          <p:cNvCxnSpPr/>
          <p:nvPr/>
        </p:nvCxnSpPr>
        <p:spPr>
          <a:xfrm>
            <a:off x="9061504" y="5689135"/>
            <a:ext cx="469784"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024873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FCF9-124F-BCAB-AB65-B6A690197A76}"/>
              </a:ext>
            </a:extLst>
          </p:cNvPr>
          <p:cNvSpPr>
            <a:spLocks noGrp="1"/>
          </p:cNvSpPr>
          <p:nvPr>
            <p:ph type="title"/>
          </p:nvPr>
        </p:nvSpPr>
        <p:spPr/>
        <p:txBody>
          <a:bodyPr/>
          <a:lstStyle/>
          <a:p>
            <a:r>
              <a:rPr lang="en-US" dirty="0"/>
              <a:t>Symmetric vs Asymmetric Key Encryption </a:t>
            </a:r>
          </a:p>
        </p:txBody>
      </p:sp>
      <p:sp>
        <p:nvSpPr>
          <p:cNvPr id="3" name="Content Placeholder 2">
            <a:extLst>
              <a:ext uri="{FF2B5EF4-FFF2-40B4-BE49-F238E27FC236}">
                <a16:creationId xmlns:a16="http://schemas.microsoft.com/office/drawing/2014/main" id="{DB1F6E91-6CEF-1BC9-62ED-5485152062E7}"/>
              </a:ext>
            </a:extLst>
          </p:cNvPr>
          <p:cNvSpPr>
            <a:spLocks noGrp="1"/>
          </p:cNvSpPr>
          <p:nvPr>
            <p:ph sz="half" idx="1"/>
          </p:nvPr>
        </p:nvSpPr>
        <p:spPr>
          <a:xfrm>
            <a:off x="786886" y="2086628"/>
            <a:ext cx="4937760" cy="4023360"/>
          </a:xfrm>
        </p:spPr>
        <p:txBody>
          <a:bodyPr/>
          <a:lstStyle/>
          <a:p>
            <a:r>
              <a:rPr lang="en-US" dirty="0"/>
              <a:t>Symmetric key encryption uses a single key that is used to encrypt and decrypt messages. A common issue with this approach is that sharing the key is difficult. If other parties obtain this key, they can encrypt and decrypt messages.</a:t>
            </a:r>
          </a:p>
        </p:txBody>
      </p:sp>
      <p:sp>
        <p:nvSpPr>
          <p:cNvPr id="5" name="TextBox 4">
            <a:extLst>
              <a:ext uri="{FF2B5EF4-FFF2-40B4-BE49-F238E27FC236}">
                <a16:creationId xmlns:a16="http://schemas.microsoft.com/office/drawing/2014/main" id="{0394D2B9-CD22-F2B0-9C1F-F582BB0BB2E6}"/>
              </a:ext>
            </a:extLst>
          </p:cNvPr>
          <p:cNvSpPr txBox="1"/>
          <p:nvPr/>
        </p:nvSpPr>
        <p:spPr>
          <a:xfrm>
            <a:off x="6286725" y="2066983"/>
            <a:ext cx="4543462" cy="2333972"/>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2000" dirty="0">
                <a:solidFill>
                  <a:schemeClr val="tx1">
                    <a:lumMod val="75000"/>
                    <a:lumOff val="25000"/>
                  </a:schemeClr>
                </a:solidFill>
              </a:rPr>
              <a:t>Asymmetric key encryption uses a pair of public and private keys to encrypt and decrypt messages. The public key can be shared to others, but the private key must be hidden to ensure encrypted messages cannot be decrypted by other parties.</a:t>
            </a:r>
          </a:p>
          <a:p>
            <a:endParaRPr lang="en-US" dirty="0"/>
          </a:p>
        </p:txBody>
      </p:sp>
      <p:sp>
        <p:nvSpPr>
          <p:cNvPr id="6" name="TextBox 5">
            <a:extLst>
              <a:ext uri="{FF2B5EF4-FFF2-40B4-BE49-F238E27FC236}">
                <a16:creationId xmlns:a16="http://schemas.microsoft.com/office/drawing/2014/main" id="{CF164544-3548-8DFC-848E-533281151E07}"/>
              </a:ext>
            </a:extLst>
          </p:cNvPr>
          <p:cNvSpPr txBox="1"/>
          <p:nvPr/>
        </p:nvSpPr>
        <p:spPr>
          <a:xfrm>
            <a:off x="2020915" y="4466461"/>
            <a:ext cx="7164199" cy="1643527"/>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en-US" sz="2800" b="1" i="1" u="sng" dirty="0">
                <a:solidFill>
                  <a:schemeClr val="tx1">
                    <a:lumMod val="75000"/>
                    <a:lumOff val="25000"/>
                  </a:schemeClr>
                </a:solidFill>
              </a:rPr>
              <a:t>For the remainder of this talk we will focus on Symmetric Key Encryption algorithms. But what kind of ciphers use Symmetric Key Encryption? Block and Stream ciphers!</a:t>
            </a:r>
          </a:p>
        </p:txBody>
      </p:sp>
    </p:spTree>
    <p:extLst>
      <p:ext uri="{BB962C8B-B14F-4D97-AF65-F5344CB8AC3E}">
        <p14:creationId xmlns:p14="http://schemas.microsoft.com/office/powerpoint/2010/main" val="123345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9C93-96B7-B76F-DF05-6AE45F800A1F}"/>
              </a:ext>
            </a:extLst>
          </p:cNvPr>
          <p:cNvSpPr>
            <a:spLocks noGrp="1"/>
          </p:cNvSpPr>
          <p:nvPr>
            <p:ph type="title"/>
          </p:nvPr>
        </p:nvSpPr>
        <p:spPr/>
        <p:txBody>
          <a:bodyPr/>
          <a:lstStyle/>
          <a:p>
            <a:r>
              <a:rPr lang="en-US" dirty="0"/>
              <a:t>A less formal example…</a:t>
            </a:r>
          </a:p>
        </p:txBody>
      </p:sp>
      <p:sp>
        <p:nvSpPr>
          <p:cNvPr id="6" name="TextBox 5">
            <a:extLst>
              <a:ext uri="{FF2B5EF4-FFF2-40B4-BE49-F238E27FC236}">
                <a16:creationId xmlns:a16="http://schemas.microsoft.com/office/drawing/2014/main" id="{343A9295-E38A-B9AA-C00F-E7D1B08BF7A4}"/>
              </a:ext>
            </a:extLst>
          </p:cNvPr>
          <p:cNvSpPr txBox="1"/>
          <p:nvPr/>
        </p:nvSpPr>
        <p:spPr>
          <a:xfrm>
            <a:off x="2133600" y="6488668"/>
            <a:ext cx="10058400" cy="369332"/>
          </a:xfrm>
          <a:prstGeom prst="rect">
            <a:avLst/>
          </a:prstGeom>
          <a:noFill/>
        </p:spPr>
        <p:txBody>
          <a:bodyPr wrap="square">
            <a:spAutoFit/>
          </a:bodyPr>
          <a:lstStyle/>
          <a:p>
            <a:r>
              <a:rPr lang="en-US">
                <a:solidFill>
                  <a:schemeClr val="bg1"/>
                </a:solidFill>
              </a:rPr>
              <a:t>http://www.moserware.com/2009/09/stick-figure-guide-to-advanced.html</a:t>
            </a:r>
            <a:endParaRPr lang="en-US" dirty="0">
              <a:solidFill>
                <a:schemeClr val="bg1"/>
              </a:solidFill>
            </a:endParaRPr>
          </a:p>
        </p:txBody>
      </p:sp>
      <p:pic>
        <p:nvPicPr>
          <p:cNvPr id="8" name="Picture 7" descr="Diagram&#10;&#10;Description automatically generated">
            <a:extLst>
              <a:ext uri="{FF2B5EF4-FFF2-40B4-BE49-F238E27FC236}">
                <a16:creationId xmlns:a16="http://schemas.microsoft.com/office/drawing/2014/main" id="{3D5EDD94-8ECA-1635-740B-07646CC83231}"/>
              </a:ext>
            </a:extLst>
          </p:cNvPr>
          <p:cNvPicPr>
            <a:picLocks noChangeAspect="1"/>
          </p:cNvPicPr>
          <p:nvPr/>
        </p:nvPicPr>
        <p:blipFill rotWithShape="1">
          <a:blip r:embed="rId2">
            <a:extLst>
              <a:ext uri="{28A0092B-C50C-407E-A947-70E740481C1C}">
                <a14:useLocalDpi xmlns:a14="http://schemas.microsoft.com/office/drawing/2010/main" val="0"/>
              </a:ext>
            </a:extLst>
          </a:blip>
          <a:srcRect l="7177" b="9136"/>
          <a:stretch/>
        </p:blipFill>
        <p:spPr>
          <a:xfrm>
            <a:off x="358039" y="2752097"/>
            <a:ext cx="3551124" cy="2721834"/>
          </a:xfrm>
          <a:prstGeom prst="rect">
            <a:avLst/>
          </a:prstGeom>
        </p:spPr>
      </p:pic>
      <p:pic>
        <p:nvPicPr>
          <p:cNvPr id="10" name="Picture 9" descr="Text&#10;&#10;Description automatically generated">
            <a:extLst>
              <a:ext uri="{FF2B5EF4-FFF2-40B4-BE49-F238E27FC236}">
                <a16:creationId xmlns:a16="http://schemas.microsoft.com/office/drawing/2014/main" id="{F2DDCDDB-CCEB-A216-3FFA-76854499306B}"/>
              </a:ext>
            </a:extLst>
          </p:cNvPr>
          <p:cNvPicPr>
            <a:picLocks noChangeAspect="1"/>
          </p:cNvPicPr>
          <p:nvPr/>
        </p:nvPicPr>
        <p:blipFill rotWithShape="1">
          <a:blip r:embed="rId3">
            <a:extLst>
              <a:ext uri="{28A0092B-C50C-407E-A947-70E740481C1C}">
                <a14:useLocalDpi xmlns:a14="http://schemas.microsoft.com/office/drawing/2010/main" val="0"/>
              </a:ext>
            </a:extLst>
          </a:blip>
          <a:srcRect l="11313" b="9136"/>
          <a:stretch/>
        </p:blipFill>
        <p:spPr>
          <a:xfrm>
            <a:off x="4224969" y="2752097"/>
            <a:ext cx="3392901" cy="2721834"/>
          </a:xfrm>
          <a:prstGeom prst="rect">
            <a:avLst/>
          </a:prstGeom>
        </p:spPr>
      </p:pic>
      <p:pic>
        <p:nvPicPr>
          <p:cNvPr id="12" name="Picture 11" descr="Diagram, text&#10;&#10;Description automatically generated">
            <a:extLst>
              <a:ext uri="{FF2B5EF4-FFF2-40B4-BE49-F238E27FC236}">
                <a16:creationId xmlns:a16="http://schemas.microsoft.com/office/drawing/2014/main" id="{80C53306-E8B1-5CA8-C519-333B21CA2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3676" y="2586507"/>
            <a:ext cx="3392901" cy="2656594"/>
          </a:xfrm>
          <a:prstGeom prst="rect">
            <a:avLst/>
          </a:prstGeom>
        </p:spPr>
      </p:pic>
    </p:spTree>
    <p:extLst>
      <p:ext uri="{BB962C8B-B14F-4D97-AF65-F5344CB8AC3E}">
        <p14:creationId xmlns:p14="http://schemas.microsoft.com/office/powerpoint/2010/main" val="4860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E1C2-E766-C45A-644F-F370E8036E29}"/>
              </a:ext>
            </a:extLst>
          </p:cNvPr>
          <p:cNvSpPr>
            <a:spLocks noGrp="1"/>
          </p:cNvSpPr>
          <p:nvPr>
            <p:ph type="title"/>
          </p:nvPr>
        </p:nvSpPr>
        <p:spPr/>
        <p:txBody>
          <a:bodyPr/>
          <a:lstStyle/>
          <a:p>
            <a:r>
              <a:rPr lang="en-US" dirty="0"/>
              <a:t>What is the difference between Block and Stream Ciphers?</a:t>
            </a:r>
          </a:p>
        </p:txBody>
      </p:sp>
      <p:sp>
        <p:nvSpPr>
          <p:cNvPr id="3" name="Content Placeholder 2">
            <a:extLst>
              <a:ext uri="{FF2B5EF4-FFF2-40B4-BE49-F238E27FC236}">
                <a16:creationId xmlns:a16="http://schemas.microsoft.com/office/drawing/2014/main" id="{FFB4EAE8-740D-5C72-E68D-4CE08CA3DD2D}"/>
              </a:ext>
            </a:extLst>
          </p:cNvPr>
          <p:cNvSpPr>
            <a:spLocks noGrp="1"/>
          </p:cNvSpPr>
          <p:nvPr>
            <p:ph sz="half" idx="1"/>
          </p:nvPr>
        </p:nvSpPr>
        <p:spPr>
          <a:xfrm>
            <a:off x="770109" y="2032346"/>
            <a:ext cx="4937760" cy="4023360"/>
          </a:xfrm>
        </p:spPr>
        <p:txBody>
          <a:bodyPr>
            <a:normAutofit fontScale="85000" lnSpcReduction="20000"/>
          </a:bodyPr>
          <a:lstStyle/>
          <a:p>
            <a:r>
              <a:rPr lang="en-US" u="sng" dirty="0"/>
              <a:t>Block:</a:t>
            </a:r>
          </a:p>
          <a:p>
            <a:r>
              <a:rPr lang="en-US" dirty="0"/>
              <a:t>Block ciphers convert plain text into cipher text using a standardized block size. For example, a 128-bit block size would require the input plain text to be divisible by 128-bit blocks. If the plain text isn’t divisible by this value, then the plain test should be padded until it is divisible by the block size with no remainder.</a:t>
            </a:r>
          </a:p>
          <a:p>
            <a:r>
              <a:rPr lang="en-US" dirty="0"/>
              <a:t>Simply put, we break the plain text into segments that equal the block size so that we can encrypt entire blocks of plain text at a time. </a:t>
            </a:r>
          </a:p>
          <a:p>
            <a:r>
              <a:rPr lang="en-US" u="sng" dirty="0"/>
              <a:t>Examples of Block Ciphers:</a:t>
            </a:r>
          </a:p>
          <a:p>
            <a:r>
              <a:rPr lang="en-US" dirty="0"/>
              <a:t>Speck Cipher (Created by the NSA)</a:t>
            </a:r>
          </a:p>
          <a:p>
            <a:r>
              <a:rPr lang="en-US" dirty="0"/>
              <a:t>Simon Cipher (Created by the NSA)</a:t>
            </a:r>
          </a:p>
          <a:p>
            <a:r>
              <a:rPr lang="en-US" dirty="0"/>
              <a:t>AES</a:t>
            </a:r>
          </a:p>
        </p:txBody>
      </p:sp>
      <p:sp>
        <p:nvSpPr>
          <p:cNvPr id="4" name="Content Placeholder 3">
            <a:extLst>
              <a:ext uri="{FF2B5EF4-FFF2-40B4-BE49-F238E27FC236}">
                <a16:creationId xmlns:a16="http://schemas.microsoft.com/office/drawing/2014/main" id="{091D32B3-3261-E38C-11C9-9FB17D96F64F}"/>
              </a:ext>
            </a:extLst>
          </p:cNvPr>
          <p:cNvSpPr>
            <a:spLocks noGrp="1"/>
          </p:cNvSpPr>
          <p:nvPr>
            <p:ph sz="half" idx="2"/>
          </p:nvPr>
        </p:nvSpPr>
        <p:spPr>
          <a:xfrm>
            <a:off x="6872261" y="2116236"/>
            <a:ext cx="4937760" cy="4023360"/>
          </a:xfrm>
        </p:spPr>
        <p:txBody>
          <a:bodyPr>
            <a:normAutofit fontScale="85000" lnSpcReduction="20000"/>
          </a:bodyPr>
          <a:lstStyle/>
          <a:p>
            <a:r>
              <a:rPr lang="en-US" u="sng" dirty="0"/>
              <a:t>Stream:</a:t>
            </a:r>
          </a:p>
          <a:p>
            <a:r>
              <a:rPr lang="en-US" dirty="0"/>
              <a:t>Stream ciphers convert plain text into cipher text one byte at a time. This means that no padding is required for this type of cipher. Stream ciphers tend to be simpler than block ciphers. </a:t>
            </a:r>
          </a:p>
          <a:p>
            <a:pPr marL="0" indent="0">
              <a:buNone/>
            </a:pPr>
            <a:endParaRPr lang="en-US" dirty="0"/>
          </a:p>
          <a:p>
            <a:endParaRPr lang="en-US" dirty="0"/>
          </a:p>
          <a:p>
            <a:pPr marL="0" indent="0">
              <a:buNone/>
            </a:pPr>
            <a:r>
              <a:rPr lang="en-US" u="sng" dirty="0"/>
              <a:t>Examples of Stream Ciphers:</a:t>
            </a:r>
          </a:p>
          <a:p>
            <a:pPr marL="0" indent="0">
              <a:buNone/>
            </a:pPr>
            <a:r>
              <a:rPr lang="en-US" dirty="0"/>
              <a:t>Salsa20 (Created by Daniel J. Bernstein)</a:t>
            </a:r>
          </a:p>
          <a:p>
            <a:pPr marL="0" indent="0">
              <a:buNone/>
            </a:pPr>
            <a:r>
              <a:rPr lang="en-US" sz="2000" dirty="0"/>
              <a:t>Linear-Feedback Shift Register (</a:t>
            </a:r>
            <a:r>
              <a:rPr lang="en-US" dirty="0"/>
              <a:t>LFSR)</a:t>
            </a:r>
          </a:p>
          <a:p>
            <a:pPr marL="0" indent="0">
              <a:buNone/>
            </a:pPr>
            <a:r>
              <a:rPr lang="en-US" dirty="0"/>
              <a:t>SEAL</a:t>
            </a:r>
          </a:p>
        </p:txBody>
      </p:sp>
    </p:spTree>
    <p:extLst>
      <p:ext uri="{BB962C8B-B14F-4D97-AF65-F5344CB8AC3E}">
        <p14:creationId xmlns:p14="http://schemas.microsoft.com/office/powerpoint/2010/main" val="416233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880AA0-3037-3CA0-E76C-EDA98653032E}"/>
              </a:ext>
            </a:extLst>
          </p:cNvPr>
          <p:cNvPicPr>
            <a:picLocks noChangeAspect="1"/>
          </p:cNvPicPr>
          <p:nvPr/>
        </p:nvPicPr>
        <p:blipFill>
          <a:blip r:embed="rId2"/>
          <a:stretch>
            <a:fillRect/>
          </a:stretch>
        </p:blipFill>
        <p:spPr>
          <a:xfrm>
            <a:off x="287111" y="1278294"/>
            <a:ext cx="5571331" cy="4094486"/>
          </a:xfrm>
          <a:prstGeom prst="rect">
            <a:avLst/>
          </a:prstGeom>
        </p:spPr>
      </p:pic>
      <p:pic>
        <p:nvPicPr>
          <p:cNvPr id="7" name="Picture 6">
            <a:extLst>
              <a:ext uri="{FF2B5EF4-FFF2-40B4-BE49-F238E27FC236}">
                <a16:creationId xmlns:a16="http://schemas.microsoft.com/office/drawing/2014/main" id="{BA7F50CF-1B8D-C813-5EF5-B92F202AA3A0}"/>
              </a:ext>
            </a:extLst>
          </p:cNvPr>
          <p:cNvPicPr>
            <a:picLocks noChangeAspect="1"/>
          </p:cNvPicPr>
          <p:nvPr/>
        </p:nvPicPr>
        <p:blipFill>
          <a:blip r:embed="rId3"/>
          <a:stretch>
            <a:fillRect/>
          </a:stretch>
        </p:blipFill>
        <p:spPr>
          <a:xfrm>
            <a:off x="6834070" y="1856792"/>
            <a:ext cx="5357930" cy="3434345"/>
          </a:xfrm>
          <a:prstGeom prst="rect">
            <a:avLst/>
          </a:prstGeom>
        </p:spPr>
      </p:pic>
      <p:sp>
        <p:nvSpPr>
          <p:cNvPr id="8" name="Arrow: Right 7">
            <a:extLst>
              <a:ext uri="{FF2B5EF4-FFF2-40B4-BE49-F238E27FC236}">
                <a16:creationId xmlns:a16="http://schemas.microsoft.com/office/drawing/2014/main" id="{D360661F-B620-4432-2323-08587A33562F}"/>
              </a:ext>
            </a:extLst>
          </p:cNvPr>
          <p:cNvSpPr/>
          <p:nvPr/>
        </p:nvSpPr>
        <p:spPr>
          <a:xfrm>
            <a:off x="5655906" y="3664705"/>
            <a:ext cx="880188" cy="326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762FB40-D5FB-49A2-2BB1-263A1B4B5DC0}"/>
              </a:ext>
            </a:extLst>
          </p:cNvPr>
          <p:cNvSpPr txBox="1"/>
          <p:nvPr/>
        </p:nvSpPr>
        <p:spPr>
          <a:xfrm>
            <a:off x="620786" y="182901"/>
            <a:ext cx="11269211" cy="584775"/>
          </a:xfrm>
          <a:prstGeom prst="rect">
            <a:avLst/>
          </a:prstGeom>
          <a:noFill/>
        </p:spPr>
        <p:txBody>
          <a:bodyPr wrap="square" rtlCol="0">
            <a:spAutoFit/>
          </a:bodyPr>
          <a:lstStyle/>
          <a:p>
            <a:r>
              <a:rPr lang="en-US" sz="3200" b="1" dirty="0"/>
              <a:t>Example: How to calculate padding for Block Cipher plain text</a:t>
            </a:r>
          </a:p>
        </p:txBody>
      </p:sp>
    </p:spTree>
    <p:extLst>
      <p:ext uri="{BB962C8B-B14F-4D97-AF65-F5344CB8AC3E}">
        <p14:creationId xmlns:p14="http://schemas.microsoft.com/office/powerpoint/2010/main" val="132485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5D929-894B-A686-759B-421A5ABF5191}"/>
              </a:ext>
            </a:extLst>
          </p:cNvPr>
          <p:cNvSpPr txBox="1"/>
          <p:nvPr/>
        </p:nvSpPr>
        <p:spPr>
          <a:xfrm>
            <a:off x="511729" y="729842"/>
            <a:ext cx="11048300" cy="4401205"/>
          </a:xfrm>
          <a:prstGeom prst="rect">
            <a:avLst/>
          </a:prstGeom>
          <a:noFill/>
        </p:spPr>
        <p:txBody>
          <a:bodyPr wrap="square" rtlCol="0">
            <a:spAutoFit/>
          </a:bodyPr>
          <a:lstStyle/>
          <a:p>
            <a:r>
              <a:rPr lang="en-US" sz="2800" b="1" u="sng" dirty="0">
                <a:solidFill>
                  <a:srgbClr val="FF0000"/>
                </a:solidFill>
              </a:rPr>
              <a:t>A few words of caution:</a:t>
            </a:r>
            <a:r>
              <a:rPr lang="en-US" sz="2800" dirty="0">
                <a:solidFill>
                  <a:srgbClr val="FF0000"/>
                </a:solidFill>
              </a:rPr>
              <a:t> </a:t>
            </a:r>
            <a:r>
              <a:rPr lang="en-US" sz="2800" dirty="0">
                <a:solidFill>
                  <a:schemeClr val="tx1">
                    <a:lumMod val="75000"/>
                    <a:lumOff val="25000"/>
                  </a:schemeClr>
                </a:solidFill>
              </a:rPr>
              <a:t>Padding is a naïve approach to resolve plain text size issues with block ciphers. A common flaw in padding is that with sufficiently small plain text messages, the encrypted output can quickly inflate in size. For example, assume our block cipher uses 64bit blocks and our message come in 32bit chunks. This would cause the output of our cipher to be twice the size of the initial message. Another common issue is that padding makes block cipher more vulnerable to tampering attacks. Other more complex solution exist that can avoid the downfalls of padding such as ciphertext steal or residual block termination (but that is a topic for another time </a:t>
            </a:r>
            <a:r>
              <a:rPr lang="en-US" sz="2800" dirty="0">
                <a:solidFill>
                  <a:schemeClr val="tx1">
                    <a:lumMod val="75000"/>
                    <a:lumOff val="25000"/>
                  </a:schemeClr>
                </a:solidFill>
                <a:sym typeface="Wingdings" panose="05000000000000000000" pitchFamily="2" charset="2"/>
              </a:rPr>
              <a:t> )</a:t>
            </a:r>
            <a:r>
              <a:rPr lang="en-US" sz="2800" dirty="0">
                <a:solidFill>
                  <a:schemeClr val="tx1">
                    <a:lumMod val="75000"/>
                    <a:lumOff val="25000"/>
                  </a:schemeClr>
                </a:solidFill>
              </a:rPr>
              <a:t>. </a:t>
            </a:r>
          </a:p>
        </p:txBody>
      </p:sp>
    </p:spTree>
    <p:extLst>
      <p:ext uri="{BB962C8B-B14F-4D97-AF65-F5344CB8AC3E}">
        <p14:creationId xmlns:p14="http://schemas.microsoft.com/office/powerpoint/2010/main" val="43661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96D1-DC60-27B8-462C-A4614D87F183}"/>
              </a:ext>
            </a:extLst>
          </p:cNvPr>
          <p:cNvSpPr>
            <a:spLocks noGrp="1"/>
          </p:cNvSpPr>
          <p:nvPr>
            <p:ph type="title" idx="4294967295"/>
          </p:nvPr>
        </p:nvSpPr>
        <p:spPr>
          <a:xfrm>
            <a:off x="621425" y="229117"/>
            <a:ext cx="10058400" cy="747712"/>
          </a:xfrm>
        </p:spPr>
        <p:txBody>
          <a:bodyPr/>
          <a:lstStyle/>
          <a:p>
            <a:r>
              <a:rPr lang="en-US" dirty="0"/>
              <a:t>Speck Cipher (Block Cipher)</a:t>
            </a:r>
          </a:p>
        </p:txBody>
      </p:sp>
      <p:sp>
        <p:nvSpPr>
          <p:cNvPr id="3" name="Content Placeholder 2">
            <a:extLst>
              <a:ext uri="{FF2B5EF4-FFF2-40B4-BE49-F238E27FC236}">
                <a16:creationId xmlns:a16="http://schemas.microsoft.com/office/drawing/2014/main" id="{FC7BFDED-FBD0-CA9A-A9D5-8BDFA0391058}"/>
              </a:ext>
            </a:extLst>
          </p:cNvPr>
          <p:cNvSpPr>
            <a:spLocks noGrp="1"/>
          </p:cNvSpPr>
          <p:nvPr>
            <p:ph idx="4294967295"/>
          </p:nvPr>
        </p:nvSpPr>
        <p:spPr>
          <a:xfrm>
            <a:off x="621425" y="1407030"/>
            <a:ext cx="10058400" cy="4022725"/>
          </a:xfrm>
        </p:spPr>
        <p:txBody>
          <a:bodyPr/>
          <a:lstStyle/>
          <a:p>
            <a:r>
              <a:rPr lang="en-US" dirty="0"/>
              <a:t>The Speck Cipher is a family of lightweight block ciphers created by the NSA and released to the public in 2013. The Speck Cipher has been optimized for software whereas its sister algorithm the Simon Cipher is optimized for hardware implementations. While I personally have experience implementing both algorithms, I will only go over the Speck Cipher today as the Simon Cipher requires in-depth knowledge on register transfer level (RTL) code such VHDL or Verilog to demonstrate properly. </a:t>
            </a:r>
          </a:p>
        </p:txBody>
      </p:sp>
      <p:sp>
        <p:nvSpPr>
          <p:cNvPr id="4" name="TextBox 3">
            <a:extLst>
              <a:ext uri="{FF2B5EF4-FFF2-40B4-BE49-F238E27FC236}">
                <a16:creationId xmlns:a16="http://schemas.microsoft.com/office/drawing/2014/main" id="{B1166C48-6D9A-8241-7CCB-21363032497D}"/>
              </a:ext>
            </a:extLst>
          </p:cNvPr>
          <p:cNvSpPr txBox="1"/>
          <p:nvPr/>
        </p:nvSpPr>
        <p:spPr>
          <a:xfrm>
            <a:off x="3446592" y="6488668"/>
            <a:ext cx="4408066" cy="369332"/>
          </a:xfrm>
          <a:prstGeom prst="rect">
            <a:avLst/>
          </a:prstGeom>
          <a:noFill/>
        </p:spPr>
        <p:txBody>
          <a:bodyPr wrap="none" rtlCol="0">
            <a:spAutoFit/>
          </a:bodyPr>
          <a:lstStyle/>
          <a:p>
            <a:r>
              <a:rPr lang="en-US" dirty="0">
                <a:solidFill>
                  <a:schemeClr val="bg1"/>
                </a:solidFill>
              </a:rPr>
              <a:t>https://en.wikipedia.org/wiki/Speck_(cipher)</a:t>
            </a:r>
          </a:p>
        </p:txBody>
      </p:sp>
      <p:pic>
        <p:nvPicPr>
          <p:cNvPr id="6" name="Picture 5">
            <a:extLst>
              <a:ext uri="{FF2B5EF4-FFF2-40B4-BE49-F238E27FC236}">
                <a16:creationId xmlns:a16="http://schemas.microsoft.com/office/drawing/2014/main" id="{E4995F26-240C-8DA0-5E76-095048136461}"/>
              </a:ext>
            </a:extLst>
          </p:cNvPr>
          <p:cNvPicPr>
            <a:picLocks noChangeAspect="1"/>
          </p:cNvPicPr>
          <p:nvPr/>
        </p:nvPicPr>
        <p:blipFill>
          <a:blip r:embed="rId2"/>
          <a:stretch>
            <a:fillRect/>
          </a:stretch>
        </p:blipFill>
        <p:spPr>
          <a:xfrm>
            <a:off x="948043" y="3418392"/>
            <a:ext cx="2343150" cy="2524125"/>
          </a:xfrm>
          <a:prstGeom prst="rect">
            <a:avLst/>
          </a:prstGeom>
        </p:spPr>
      </p:pic>
      <p:sp>
        <p:nvSpPr>
          <p:cNvPr id="7" name="TextBox 6">
            <a:extLst>
              <a:ext uri="{FF2B5EF4-FFF2-40B4-BE49-F238E27FC236}">
                <a16:creationId xmlns:a16="http://schemas.microsoft.com/office/drawing/2014/main" id="{FA6E0B2B-6138-1F5C-DFC4-BBB184DBB40C}"/>
              </a:ext>
            </a:extLst>
          </p:cNvPr>
          <p:cNvSpPr txBox="1"/>
          <p:nvPr/>
        </p:nvSpPr>
        <p:spPr>
          <a:xfrm>
            <a:off x="3954570" y="4034123"/>
            <a:ext cx="6569747" cy="923330"/>
          </a:xfrm>
          <a:prstGeom prst="rect">
            <a:avLst/>
          </a:prstGeom>
          <a:noFill/>
        </p:spPr>
        <p:txBody>
          <a:bodyPr wrap="none" rtlCol="0">
            <a:spAutoFit/>
          </a:bodyPr>
          <a:lstStyle/>
          <a:p>
            <a:r>
              <a:rPr lang="en-US" dirty="0">
                <a:solidFill>
                  <a:schemeClr val="tx1">
                    <a:lumMod val="85000"/>
                    <a:lumOff val="15000"/>
                  </a:schemeClr>
                </a:solidFill>
              </a:rPr>
              <a:t>The chart to the left shows what block, key, and round sizes </a:t>
            </a:r>
          </a:p>
          <a:p>
            <a:r>
              <a:rPr lang="en-US" dirty="0">
                <a:solidFill>
                  <a:schemeClr val="tx1">
                    <a:lumMod val="85000"/>
                    <a:lumOff val="15000"/>
                  </a:schemeClr>
                </a:solidFill>
              </a:rPr>
              <a:t>correspond to each other. For the example today I will be going over</a:t>
            </a:r>
          </a:p>
          <a:p>
            <a:r>
              <a:rPr lang="en-US" dirty="0">
                <a:solidFill>
                  <a:schemeClr val="tx1">
                    <a:lumMod val="85000"/>
                    <a:lumOff val="15000"/>
                  </a:schemeClr>
                </a:solidFill>
              </a:rPr>
              <a:t>the version with 128-bit block size, 128-bit key size, and 32 rounds.</a:t>
            </a:r>
          </a:p>
        </p:txBody>
      </p:sp>
    </p:spTree>
    <p:extLst>
      <p:ext uri="{BB962C8B-B14F-4D97-AF65-F5344CB8AC3E}">
        <p14:creationId xmlns:p14="http://schemas.microsoft.com/office/powerpoint/2010/main" val="162043677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14690</TotalTime>
  <Words>2789</Words>
  <Application>Microsoft Office PowerPoint</Application>
  <PresentationFormat>Widescreen</PresentationFormat>
  <Paragraphs>240</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Calibri Light</vt:lpstr>
      <vt:lpstr>Retrospect</vt:lpstr>
      <vt:lpstr>An introduction to Symmetric Key Cipher Algorithms </vt:lpstr>
      <vt:lpstr>What is the purpose of this talk?</vt:lpstr>
      <vt:lpstr>Confusion and Diffusion </vt:lpstr>
      <vt:lpstr>Symmetric vs Asymmetric Key Encryption </vt:lpstr>
      <vt:lpstr>A less formal example…</vt:lpstr>
      <vt:lpstr>What is the difference between Block and Stream Ciphers?</vt:lpstr>
      <vt:lpstr>PowerPoint Presentation</vt:lpstr>
      <vt:lpstr>PowerPoint Presentation</vt:lpstr>
      <vt:lpstr>Speck Cipher (Block Cipher)</vt:lpstr>
      <vt:lpstr>Speck Cipher Encryption and Decryption</vt:lpstr>
      <vt:lpstr>Bitwise operations:</vt:lpstr>
      <vt:lpstr>Speck Cipher Encryption</vt:lpstr>
      <vt:lpstr>PowerPoint Presentation</vt:lpstr>
      <vt:lpstr>LFSR [Linear-Feedback Shift Register] (Stream Cipher)</vt:lpstr>
      <vt:lpstr>LFSR Cipher Algorithm Pseudo Code</vt:lpstr>
      <vt:lpstr>PowerPoint Presentation</vt:lpstr>
      <vt:lpstr>PowerPoint Presentation</vt:lpstr>
      <vt:lpstr>C++ Example of a Linear-Feedback Shift Register Algorithm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exploration of Symmetric Key Cipher Algorithms</dc:title>
  <dc:creator>Caleb</dc:creator>
  <cp:lastModifiedBy>Caleb</cp:lastModifiedBy>
  <cp:revision>92</cp:revision>
  <dcterms:created xsi:type="dcterms:W3CDTF">2022-10-03T15:55:34Z</dcterms:created>
  <dcterms:modified xsi:type="dcterms:W3CDTF">2022-10-22T00:01:15Z</dcterms:modified>
</cp:coreProperties>
</file>